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10" r:id="rId2"/>
    <p:sldId id="513" r:id="rId3"/>
    <p:sldId id="645" r:id="rId4"/>
    <p:sldId id="573" r:id="rId5"/>
    <p:sldId id="574" r:id="rId6"/>
    <p:sldId id="577" r:id="rId7"/>
    <p:sldId id="591" r:id="rId8"/>
    <p:sldId id="646" r:id="rId9"/>
    <p:sldId id="584" r:id="rId10"/>
    <p:sldId id="586" r:id="rId11"/>
    <p:sldId id="588" r:id="rId12"/>
    <p:sldId id="589" r:id="rId13"/>
    <p:sldId id="587" r:id="rId14"/>
    <p:sldId id="590" r:id="rId15"/>
    <p:sldId id="592" r:id="rId16"/>
    <p:sldId id="647" r:id="rId17"/>
    <p:sldId id="578" r:id="rId18"/>
    <p:sldId id="580" r:id="rId19"/>
    <p:sldId id="579" r:id="rId20"/>
    <p:sldId id="582" r:id="rId21"/>
    <p:sldId id="583" r:id="rId22"/>
    <p:sldId id="581" r:id="rId23"/>
    <p:sldId id="597" r:id="rId24"/>
    <p:sldId id="648" r:id="rId25"/>
    <p:sldId id="598" r:id="rId26"/>
    <p:sldId id="599" r:id="rId27"/>
    <p:sldId id="600" r:id="rId28"/>
    <p:sldId id="601" r:id="rId29"/>
    <p:sldId id="637" r:id="rId30"/>
    <p:sldId id="643" r:id="rId31"/>
    <p:sldId id="602" r:id="rId32"/>
    <p:sldId id="649" r:id="rId33"/>
    <p:sldId id="603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615" r:id="rId42"/>
    <p:sldId id="616" r:id="rId43"/>
    <p:sldId id="650" r:id="rId44"/>
    <p:sldId id="634" r:id="rId45"/>
    <p:sldId id="618" r:id="rId46"/>
    <p:sldId id="619" r:id="rId47"/>
    <p:sldId id="620" r:id="rId48"/>
    <p:sldId id="621" r:id="rId49"/>
    <p:sldId id="625" r:id="rId50"/>
    <p:sldId id="626" r:id="rId51"/>
    <p:sldId id="627" r:id="rId52"/>
    <p:sldId id="628" r:id="rId53"/>
    <p:sldId id="629" r:id="rId54"/>
    <p:sldId id="633" r:id="rId55"/>
    <p:sldId id="635" r:id="rId56"/>
    <p:sldId id="636" r:id="rId57"/>
    <p:sldId id="639" r:id="rId58"/>
    <p:sldId id="640" r:id="rId59"/>
    <p:sldId id="641" r:id="rId60"/>
    <p:sldId id="642" r:id="rId61"/>
    <p:sldId id="644" r:id="rId62"/>
    <p:sldId id="653" r:id="rId63"/>
    <p:sldId id="655" r:id="rId64"/>
    <p:sldId id="656" r:id="rId65"/>
    <p:sldId id="654" r:id="rId66"/>
    <p:sldId id="652" r:id="rId67"/>
    <p:sldId id="651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 autoAdjust="0"/>
    <p:restoredTop sz="77329" autoAdjust="0"/>
  </p:normalViewPr>
  <p:slideViewPr>
    <p:cSldViewPr snapToGrid="0">
      <p:cViewPr varScale="1">
        <p:scale>
          <a:sx n="70" d="100"/>
          <a:sy n="70" d="100"/>
        </p:scale>
        <p:origin x="11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6CB0A-6ACA-4B06-B8B4-B424633F7077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5592-3BA8-46F6-88C4-C7D67B12F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9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실습 시작하도록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저는 컴퓨터공학부 시각 및 학습 연구실에서 박사과정 중인 노준혁이라고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이번 시간에는 텐서플로우를 이용하여 이미지를 어떻게 처리하는지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최종적으로는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모델까지 만들어보는 시간을 갖도록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8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tensor</a:t>
            </a:r>
            <a:r>
              <a:rPr lang="ko-KR" altLang="en-US" dirty="0" smtClean="0"/>
              <a:t>는 다양한 차원의 </a:t>
            </a:r>
            <a:r>
              <a:rPr lang="en-US" altLang="ko-KR" dirty="0" smtClean="0"/>
              <a:t>array/matrix</a:t>
            </a:r>
            <a:r>
              <a:rPr lang="ko-KR" altLang="en-US" dirty="0" smtClean="0"/>
              <a:t>라고 보면 됨</a:t>
            </a:r>
            <a:r>
              <a:rPr lang="en-US" altLang="ko-KR" dirty="0" smtClean="0"/>
              <a:t>..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operation</a:t>
            </a:r>
            <a:r>
              <a:rPr lang="ko-KR" altLang="en-US" dirty="0" smtClean="0"/>
              <a:t>은 말그대로 연산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tensor(</a:t>
            </a:r>
            <a:r>
              <a:rPr lang="ko-KR" altLang="en-US" dirty="0" smtClean="0"/>
              <a:t>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operand</a:t>
            </a:r>
            <a:r>
              <a:rPr lang="ko-KR" altLang="en-US" baseline="0" dirty="0" smtClean="0"/>
              <a:t>로하고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도 </a:t>
            </a:r>
            <a:r>
              <a:rPr lang="en-US" altLang="ko-KR" baseline="0" dirty="0" smtClean="0"/>
              <a:t>tensor</a:t>
            </a:r>
          </a:p>
          <a:p>
            <a:r>
              <a:rPr lang="ko-KR" altLang="en-US" baseline="0" dirty="0" smtClean="0"/>
              <a:t>물론 여기서는 하나만 그렸지만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여러개의 </a:t>
            </a:r>
            <a:r>
              <a:rPr lang="en-US" altLang="ko-KR" baseline="0" dirty="0" smtClean="0"/>
              <a:t>tensor</a:t>
            </a:r>
            <a:r>
              <a:rPr lang="ko-KR" altLang="en-US" baseline="0" dirty="0" smtClean="0"/>
              <a:t>가 피연산자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16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w*</a:t>
            </a:r>
            <a:r>
              <a:rPr lang="en-US" altLang="ko-KR" dirty="0" err="1" smtClean="0"/>
              <a:t>x+b</a:t>
            </a:r>
            <a:r>
              <a:rPr lang="ko-KR" altLang="en-US" dirty="0" smtClean="0"/>
              <a:t>를 표현한 그래프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1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결과물인 </a:t>
            </a:r>
            <a:r>
              <a:rPr lang="en-US" altLang="ko-KR" dirty="0" smtClean="0"/>
              <a:t>z,</a:t>
            </a:r>
            <a:r>
              <a:rPr lang="en-US" altLang="ko-KR" baseline="0" dirty="0" smtClean="0"/>
              <a:t> y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w, x, b</a:t>
            </a:r>
            <a:r>
              <a:rPr lang="ko-KR" altLang="en-US" baseline="0" dirty="0" smtClean="0"/>
              <a:t>가 주어지면 나오는건데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w, x, b</a:t>
            </a:r>
            <a:r>
              <a:rPr lang="ko-KR" altLang="en-US" baseline="0" dirty="0" smtClean="0"/>
              <a:t>는 그럼 어떻게 주어야 되나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77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 가지 방법이 있음</a:t>
            </a:r>
            <a:endParaRPr lang="en-US" altLang="ko-KR" dirty="0" smtClean="0"/>
          </a:p>
          <a:p>
            <a:r>
              <a:rPr lang="ko-KR" altLang="en-US" dirty="0" smtClean="0"/>
              <a:t>상수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변하지 않음</a:t>
            </a:r>
            <a:endParaRPr lang="en-US" altLang="ko-KR" dirty="0" smtClean="0"/>
          </a:p>
          <a:p>
            <a:r>
              <a:rPr lang="ko-KR" altLang="en-US" dirty="0" smtClean="0"/>
              <a:t>변수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그래프 내에서 변하는 값</a:t>
            </a:r>
            <a:r>
              <a:rPr lang="en-US" altLang="ko-KR" dirty="0" smtClean="0"/>
              <a:t>.</a:t>
            </a:r>
            <a:r>
              <a:rPr lang="ko-KR" altLang="en-US" dirty="0" smtClean="0"/>
              <a:t> 파라미터들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초기값 지정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정해진 값 </a:t>
            </a:r>
            <a:r>
              <a:rPr lang="en-US" altLang="ko-KR" dirty="0" smtClean="0"/>
              <a:t>or random)</a:t>
            </a:r>
          </a:p>
          <a:p>
            <a:r>
              <a:rPr lang="en-US" altLang="ko-KR" dirty="0" smtClean="0"/>
              <a:t>placeholder: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항상 입력을 필요로 하는 </a:t>
            </a:r>
            <a:r>
              <a:rPr lang="en-US" altLang="ko-KR" baseline="0" dirty="0" smtClean="0"/>
              <a:t>tensor. </a:t>
            </a:r>
            <a:r>
              <a:rPr lang="ko-KR" altLang="en-US" baseline="0" dirty="0" smtClean="0"/>
              <a:t>예를 들면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들이 이를 통해 들어옴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에서 어떤 값들이 들어올지 정해줌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앞에 그래프 </a:t>
            </a:r>
            <a:r>
              <a:rPr lang="en-US" altLang="ko-KR" baseline="0" dirty="0" smtClean="0"/>
              <a:t>revisit.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6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그래프가 만들어지면 이를 실행하는 것은 세션 내에서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앞에서 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Variable</a:t>
            </a: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이라고 정의했던 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tensor</a:t>
            </a: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들은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,</a:t>
            </a: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 초기화를 해주고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placeholder</a:t>
            </a: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로 정의한 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tensor</a:t>
            </a: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들은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,</a:t>
            </a:r>
            <a:r>
              <a:rPr lang="ko-KR" altLang="en-US" i="0" dirty="0" smtClean="0">
                <a:solidFill>
                  <a:srgbClr val="408080"/>
                </a:solidFill>
                <a:latin typeface="+mn-lt"/>
              </a:rPr>
              <a:t> </a:t>
            </a:r>
            <a:r>
              <a:rPr lang="en-US" altLang="ko-KR" i="0" dirty="0" smtClean="0">
                <a:solidFill>
                  <a:srgbClr val="408080"/>
                </a:solidFill>
                <a:latin typeface="+mn-lt"/>
              </a:rPr>
              <a:t>session</a:t>
            </a:r>
            <a:r>
              <a:rPr lang="en-US" altLang="ko-KR" i="0" baseline="0" dirty="0" smtClean="0">
                <a:solidFill>
                  <a:srgbClr val="408080"/>
                </a:solidFill>
                <a:latin typeface="+mn-lt"/>
              </a:rPr>
              <a:t> </a:t>
            </a:r>
            <a:r>
              <a:rPr lang="ko-KR" altLang="en-US" i="0" baseline="0" dirty="0" smtClean="0">
                <a:solidFill>
                  <a:srgbClr val="408080"/>
                </a:solidFill>
                <a:latin typeface="+mn-lt"/>
              </a:rPr>
              <a:t>에서 입력을 함</a:t>
            </a:r>
            <a:r>
              <a:rPr lang="en-US" altLang="ko-KR" i="0" baseline="0" dirty="0" smtClean="0">
                <a:solidFill>
                  <a:srgbClr val="408080"/>
                </a:solidFill>
                <a:latin typeface="+mn-lt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31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25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specific</a:t>
            </a:r>
            <a:r>
              <a:rPr lang="ko-KR" altLang="en-US" baseline="0" dirty="0" smtClean="0"/>
              <a:t>한 버전이라고 할 수 있는 </a:t>
            </a:r>
            <a:r>
              <a:rPr lang="en-US" altLang="ko-KR" baseline="0" dirty="0" smtClean="0"/>
              <a:t>logistic regression</a:t>
            </a:r>
          </a:p>
          <a:p>
            <a:r>
              <a:rPr lang="en-US" altLang="ko-KR" baseline="0" dirty="0" smtClean="0"/>
              <a:t>logistic function</a:t>
            </a:r>
            <a:r>
              <a:rPr lang="ko-KR" altLang="en-US" baseline="0" dirty="0" smtClean="0"/>
              <a:t>은 이렇게 생겼는데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이를 이용</a:t>
            </a:r>
            <a:endParaRPr lang="en-US" altLang="ko-KR" dirty="0" smtClean="0"/>
          </a:p>
          <a:p>
            <a:r>
              <a:rPr lang="ko-KR" altLang="en-US" dirty="0" smtClean="0"/>
              <a:t>단순하게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독립변수는 </a:t>
            </a:r>
            <a:r>
              <a:rPr lang="en-US" altLang="ko-KR" dirty="0" smtClean="0"/>
              <a:t>x</a:t>
            </a:r>
            <a:r>
              <a:rPr lang="ko-KR" altLang="en-US" baseline="0" dirty="0" smtClean="0"/>
              <a:t>하나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종속변수는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라고 하겠음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parameter</a:t>
            </a:r>
            <a:r>
              <a:rPr lang="ko-KR" altLang="en-US" baseline="0" dirty="0" smtClean="0"/>
              <a:t>는 절편과 기울기인 </a:t>
            </a:r>
            <a:r>
              <a:rPr lang="en-US" altLang="ko-KR" baseline="0" dirty="0" smtClean="0"/>
              <a:t>alpha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beta.</a:t>
            </a:r>
          </a:p>
          <a:p>
            <a:r>
              <a:rPr lang="ko-KR" altLang="en-US" dirty="0" smtClean="0"/>
              <a:t>예를 들어 </a:t>
            </a:r>
            <a:r>
              <a:rPr lang="en-US" altLang="ko-KR" dirty="0" smtClean="0"/>
              <a:t>two-class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이라고 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8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3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별로 포인트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얘네를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해주면 각각에 대한 확률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샘플이 있을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샘플에 대한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는 해당 클래스에 대한 </a:t>
            </a:r>
            <a:r>
              <a:rPr lang="en-US" altLang="ko-KR" dirty="0" smtClean="0"/>
              <a:t>negative log probability.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true</a:t>
            </a:r>
            <a:r>
              <a:rPr lang="en-US" altLang="ko-KR" baseline="0" dirty="0" smtClean="0"/>
              <a:t> label</a:t>
            </a:r>
            <a:r>
              <a:rPr lang="ko-KR" altLang="en-US" baseline="0" dirty="0" smtClean="0"/>
              <a:t>에 대한 확률이 높은 방향으로 학습하게 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(false</a:t>
            </a:r>
            <a:r>
              <a:rPr lang="ko-KR" altLang="en-US" baseline="0" dirty="0" smtClean="0"/>
              <a:t>에 대한 값은 무시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2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오늘 실습시간에 다룰 데이터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notMNIST</a:t>
            </a:r>
            <a:r>
              <a:rPr lang="ko-KR" altLang="en-US" dirty="0" smtClean="0"/>
              <a:t>에 대해 간단히 설명을 드리고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처리하는 방식</a:t>
            </a:r>
            <a:endParaRPr lang="en-US" altLang="ko-KR" dirty="0" smtClean="0"/>
          </a:p>
          <a:p>
            <a:r>
              <a:rPr lang="ko-KR" altLang="en-US" dirty="0" smtClean="0"/>
              <a:t>텐서플로우로 모델을 만드는데 있어서 기본 구성 요소들</a:t>
            </a:r>
            <a:endParaRPr lang="en-US" altLang="ko-KR" dirty="0" smtClean="0"/>
          </a:p>
          <a:p>
            <a:r>
              <a:rPr lang="en-US" altLang="ko-KR" dirty="0" err="1" smtClean="0"/>
              <a:t>softmax</a:t>
            </a:r>
            <a:r>
              <a:rPr lang="en-US" altLang="ko-KR" baseline="0" dirty="0" smtClean="0"/>
              <a:t> regression, </a:t>
            </a:r>
            <a:r>
              <a:rPr lang="en-US" altLang="ko-KR" baseline="0" dirty="0" err="1" smtClean="0"/>
              <a:t>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살펴본 뒤에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모델들에 대한 </a:t>
            </a:r>
            <a:r>
              <a:rPr lang="en-US" altLang="ko-KR" baseline="0" dirty="0" smtClean="0"/>
              <a:t>regularization</a:t>
            </a:r>
            <a:r>
              <a:rPr lang="ko-KR" altLang="en-US" baseline="0" dirty="0" smtClean="0"/>
              <a:t> 방법들을 적용해보도록 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en-US" altLang="ko-KR" baseline="0" dirty="0" err="1" smtClean="0"/>
              <a:t>cnn</a:t>
            </a:r>
            <a:r>
              <a:rPr lang="ko-KR" altLang="en-US" baseline="0" dirty="0" smtClean="0"/>
              <a:t> 모델을 만들어보기까지 해보겠습니다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제가 이론적인 부분도 간단히 짚고 넘어가긴 할텐데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내용이 좀 많아서 시간 관계상 좀 스킵하는 부분이 생길 수 도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별로 포인트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얘네를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해주면 각각에 대한 확률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샘플이 있을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샘플에 대한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는 해당 클래스에 대한 </a:t>
            </a:r>
            <a:r>
              <a:rPr lang="en-US" altLang="ko-KR" dirty="0" smtClean="0"/>
              <a:t>negative log probability.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true</a:t>
            </a:r>
            <a:r>
              <a:rPr lang="en-US" altLang="ko-KR" baseline="0" dirty="0" smtClean="0"/>
              <a:t> label</a:t>
            </a:r>
            <a:r>
              <a:rPr lang="ko-KR" altLang="en-US" baseline="0" dirty="0" smtClean="0"/>
              <a:t>에 대한 확률이 높은 방향으로 학습하게 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(false</a:t>
            </a:r>
            <a:r>
              <a:rPr lang="ko-KR" altLang="en-US" baseline="0" dirty="0" smtClean="0"/>
              <a:t>에 대한 값은 무시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4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별로 포인트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얘네를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해주면 각각에 대한 확률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샘플이 있을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샘플에 대한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는 해당 클래스에 대한 </a:t>
            </a:r>
            <a:r>
              <a:rPr lang="en-US" altLang="ko-KR" dirty="0" smtClean="0"/>
              <a:t>negative log probability.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true</a:t>
            </a:r>
            <a:r>
              <a:rPr lang="en-US" altLang="ko-KR" baseline="0" dirty="0" smtClean="0"/>
              <a:t> label</a:t>
            </a:r>
            <a:r>
              <a:rPr lang="ko-KR" altLang="en-US" baseline="0" dirty="0" smtClean="0"/>
              <a:t>에 대한 확률이 높은 방향으로 학습하게 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(false</a:t>
            </a:r>
            <a:r>
              <a:rPr lang="ko-KR" altLang="en-US" baseline="0" dirty="0" smtClean="0"/>
              <a:t>에 대한 값은 무시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09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별로 포인트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얘네를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해주면 각각에 대한 확률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샘플이 있을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샘플에 대한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는 해당 클래스에 대한 </a:t>
            </a:r>
            <a:r>
              <a:rPr lang="en-US" altLang="ko-KR" dirty="0" smtClean="0"/>
              <a:t>negative log probability.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true</a:t>
            </a:r>
            <a:r>
              <a:rPr lang="en-US" altLang="ko-KR" baseline="0" dirty="0" smtClean="0"/>
              <a:t> label</a:t>
            </a:r>
            <a:r>
              <a:rPr lang="ko-KR" altLang="en-US" baseline="0" dirty="0" smtClean="0"/>
              <a:t>에 대한 확률이 높은 방향으로 학습하게 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(false</a:t>
            </a:r>
            <a:r>
              <a:rPr lang="ko-KR" altLang="en-US" baseline="0" dirty="0" smtClean="0"/>
              <a:t>에 대한 값은 무시</a:t>
            </a:r>
            <a:r>
              <a:rPr lang="en-US" altLang="ko-KR" baseline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72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09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3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73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28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44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앞선 </a:t>
            </a:r>
            <a:r>
              <a:rPr lang="en-US" altLang="ko-KR" dirty="0" err="1" smtClean="0"/>
              <a:t>sotmax</a:t>
            </a:r>
            <a:r>
              <a:rPr lang="en-US" altLang="ko-KR" dirty="0" smtClean="0"/>
              <a:t> regression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의 중간에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를 하나 끼워 넣으면 </a:t>
            </a:r>
            <a:r>
              <a:rPr lang="en-US" altLang="ko-KR" dirty="0" smtClean="0"/>
              <a:t>neural network</a:t>
            </a:r>
          </a:p>
          <a:p>
            <a:r>
              <a:rPr lang="en-US" altLang="ko-KR" dirty="0" err="1" smtClean="0"/>
              <a:t>softmax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linear classifier</a:t>
            </a:r>
            <a:r>
              <a:rPr lang="ko-KR" altLang="en-US" dirty="0" smtClean="0"/>
              <a:t>이기 때문에 한계가 있는데에 반해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nn</a:t>
            </a:r>
            <a:r>
              <a:rPr lang="ko-KR" altLang="en-US" dirty="0" smtClean="0"/>
              <a:t>은 더 복잡한 문제를 해결 가능</a:t>
            </a:r>
            <a:endParaRPr lang="en-US" altLang="ko-KR" dirty="0" smtClean="0"/>
          </a:p>
          <a:p>
            <a:r>
              <a:rPr lang="ko-KR" altLang="en-US" dirty="0" smtClean="0"/>
              <a:t>이에 대한 내용은 보고 계신 슬라이드에는 포함되어 있음</a:t>
            </a:r>
            <a:endParaRPr lang="en-US" altLang="ko-KR" dirty="0" smtClean="0"/>
          </a:p>
          <a:p>
            <a:r>
              <a:rPr lang="ko-KR" altLang="en-US" dirty="0" smtClean="0"/>
              <a:t>마찬가지로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는 다른 두 레이어와 </a:t>
            </a:r>
            <a:r>
              <a:rPr lang="en-US" altLang="ko-KR" dirty="0" smtClean="0"/>
              <a:t>fully</a:t>
            </a:r>
            <a:r>
              <a:rPr lang="en-US" altLang="ko-KR" baseline="0" dirty="0" smtClean="0"/>
              <a:t> connect</a:t>
            </a:r>
            <a:r>
              <a:rPr lang="ko-KR" altLang="en-US" baseline="0" dirty="0" smtClean="0"/>
              <a:t>되어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 가지 차이점이라면 </a:t>
            </a:r>
            <a:r>
              <a:rPr lang="en-US" altLang="ko-KR" baseline="0" dirty="0" smtClean="0"/>
              <a:t>hidden layer</a:t>
            </a:r>
            <a:r>
              <a:rPr lang="ko-KR" altLang="en-US" baseline="0" dirty="0" smtClean="0"/>
              <a:t>에서 나오는 출력 값을 계산할 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activation function</a:t>
            </a:r>
            <a:r>
              <a:rPr lang="ko-KR" altLang="en-US" baseline="0" dirty="0" smtClean="0"/>
              <a:t>을 한번 더 통과시켜준다는 것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22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다음이 일부 </a:t>
            </a:r>
            <a:r>
              <a:rPr lang="en-US" altLang="ko-KR" dirty="0" err="1" smtClean="0"/>
              <a:t>activiation</a:t>
            </a:r>
            <a:r>
              <a:rPr lang="en-US" altLang="ko-KR" dirty="0" smtClean="0"/>
              <a:t> function</a:t>
            </a:r>
            <a:r>
              <a:rPr lang="ko-KR" altLang="en-US" dirty="0" smtClean="0"/>
              <a:t>들을 보여줌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Sigmoid, </a:t>
            </a:r>
            <a:r>
              <a:rPr lang="en-US" altLang="ko-KR" dirty="0" err="1" smtClean="0"/>
              <a:t>tahn</a:t>
            </a:r>
            <a:r>
              <a:rPr lang="en-US" altLang="ko-KR" dirty="0" smtClean="0"/>
              <a:t>: saturated</a:t>
            </a:r>
          </a:p>
          <a:p>
            <a:r>
              <a:rPr lang="en-US" altLang="ko-KR" dirty="0" smtClean="0"/>
              <a:t>input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값이 특정 값 이상 </a:t>
            </a:r>
            <a:r>
              <a:rPr lang="en-US" altLang="ko-KR" baseline="0" dirty="0" smtClean="0"/>
              <a:t>(0</a:t>
            </a:r>
            <a:r>
              <a:rPr lang="ko-KR" altLang="en-US" baseline="0" dirty="0" smtClean="0"/>
              <a:t> 이상</a:t>
            </a:r>
            <a:r>
              <a:rPr lang="en-US" altLang="ko-KR" baseline="0" dirty="0" smtClean="0"/>
              <a:t>?)</a:t>
            </a:r>
            <a:r>
              <a:rPr lang="ko-KR" altLang="en-US" baseline="0" dirty="0" smtClean="0"/>
              <a:t>이 되어야 </a:t>
            </a:r>
            <a:r>
              <a:rPr lang="en-US" altLang="ko-KR" baseline="0" dirty="0" smtClean="0"/>
              <a:t>activate</a:t>
            </a:r>
            <a:r>
              <a:rPr lang="ko-KR" altLang="en-US" baseline="0" dirty="0" smtClean="0"/>
              <a:t>가 되어 다음 레이어에 값을 전달하는 형태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5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73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많이 흔하게 사용하는 것이 </a:t>
            </a:r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ko-KR" altLang="en-US" dirty="0" smtClean="0"/>
              <a:t>우리도 실습 예제에서 이를 사용할 것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tensor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받음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이와 같이 </a:t>
            </a:r>
            <a:r>
              <a:rPr lang="en-US" altLang="ko-KR" dirty="0" smtClean="0"/>
              <a:t>w*</a:t>
            </a:r>
            <a:r>
              <a:rPr lang="en-US" altLang="ko-KR" dirty="0" err="1" smtClean="0"/>
              <a:t>x+b</a:t>
            </a:r>
            <a:r>
              <a:rPr lang="ko-KR" altLang="en-US" dirty="0" smtClean="0"/>
              <a:t>에 추가적으로 취해주는 것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90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1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76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24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88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09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으로 넘어가기 전에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기존의 모델 성능을 향상시키는 방법론들을 일부 살펴보겠습니다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regularization</a:t>
            </a:r>
            <a:r>
              <a:rPr lang="ko-KR" altLang="en-US" dirty="0" smtClean="0"/>
              <a:t>에 대해 살펴봄</a:t>
            </a:r>
            <a:endParaRPr lang="en-US" altLang="ko-KR" dirty="0" smtClean="0"/>
          </a:p>
          <a:p>
            <a:r>
              <a:rPr lang="en-US" altLang="ko-KR" dirty="0" smtClean="0"/>
              <a:t>overfitting problem</a:t>
            </a:r>
            <a:r>
              <a:rPr lang="ko-KR" altLang="en-US" dirty="0" smtClean="0"/>
              <a:t>이라고 하는 것은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 모델을 트레이닝 셋에 대해 과도하게 </a:t>
            </a:r>
            <a:r>
              <a:rPr lang="en-US" altLang="ko-KR" dirty="0" smtClean="0"/>
              <a:t>fit</a:t>
            </a:r>
            <a:r>
              <a:rPr lang="ko-KR" altLang="en-US" dirty="0" smtClean="0"/>
              <a:t>을 하여 </a:t>
            </a:r>
            <a:r>
              <a:rPr lang="en-US" altLang="ko-KR" dirty="0" smtClean="0"/>
              <a:t>generality</a:t>
            </a:r>
            <a:r>
              <a:rPr lang="ko-KR" altLang="en-US" dirty="0" smtClean="0"/>
              <a:t>를 떨어뜨리고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이로 인해 테스트셋에 대해서는 오히려 성능이 떨어지는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방지하는 방식으로는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L2, DO</a:t>
            </a:r>
            <a:r>
              <a:rPr lang="ko-KR" altLang="en-US" dirty="0" smtClean="0"/>
              <a:t>이 있음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19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L2</a:t>
            </a:r>
            <a:r>
              <a:rPr lang="ko-KR" altLang="en-US" dirty="0" smtClean="0"/>
              <a:t>는 이와 같이 </a:t>
            </a:r>
            <a:r>
              <a:rPr lang="en-US" altLang="ko-KR" dirty="0" smtClean="0"/>
              <a:t>weights</a:t>
            </a:r>
            <a:r>
              <a:rPr lang="ko-KR" altLang="en-US" dirty="0" smtClean="0"/>
              <a:t>의 제곱합 또는 제곱 평균에 페널티를 주는 것</a:t>
            </a:r>
            <a:endParaRPr lang="en-US" altLang="ko-KR" dirty="0" smtClean="0"/>
          </a:p>
          <a:p>
            <a:r>
              <a:rPr lang="ko-KR" altLang="en-US" dirty="0" smtClean="0"/>
              <a:t>이는 </a:t>
            </a:r>
            <a:r>
              <a:rPr lang="en-US" altLang="ko-KR" dirty="0" smtClean="0"/>
              <a:t>l2_loss</a:t>
            </a:r>
            <a:r>
              <a:rPr lang="ko-KR" altLang="en-US" dirty="0" smtClean="0"/>
              <a:t> 함수를 이용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인자로 파라미터를 저장한 텐서를 주면 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람다는 앞선 </a:t>
            </a:r>
            <a:r>
              <a:rPr lang="en-US" altLang="ko-KR" dirty="0" smtClean="0"/>
              <a:t>data</a:t>
            </a:r>
            <a:r>
              <a:rPr lang="en-US" altLang="ko-KR" baseline="0" dirty="0" smtClean="0"/>
              <a:t> loss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l2 loss</a:t>
            </a:r>
            <a:r>
              <a:rPr lang="ko-KR" altLang="en-US" baseline="0" dirty="0" smtClean="0"/>
              <a:t>간의 비중을 조절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54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r>
              <a:rPr lang="ko-KR" altLang="en-US" dirty="0" smtClean="0"/>
              <a:t>은 학습 과정에서 일부의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만을 랜덤으로 추출해서 학습하는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 실제 구현 과정에서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만들어주면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해당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activate</a:t>
            </a:r>
            <a:r>
              <a:rPr lang="ko-KR" altLang="en-US" dirty="0" smtClean="0"/>
              <a:t>되지 않아 이와 연결된 </a:t>
            </a:r>
            <a:r>
              <a:rPr lang="en-US" altLang="ko-KR" dirty="0" smtClean="0"/>
              <a:t>weights</a:t>
            </a:r>
            <a:r>
              <a:rPr lang="ko-KR" altLang="en-US" dirty="0" smtClean="0"/>
              <a:t>들이 학습 되지 않음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MNIST: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숫자 </a:t>
            </a:r>
            <a:r>
              <a:rPr lang="en-US" altLang="ko-KR" baseline="0" dirty="0" smtClean="0"/>
              <a:t>0~9</a:t>
            </a:r>
            <a:r>
              <a:rPr lang="ko-KR" altLang="en-US" baseline="0" dirty="0" smtClean="0"/>
              <a:t>를 손으로 쓴 이미지 데이터</a:t>
            </a:r>
            <a:endParaRPr lang="en-US" altLang="ko-KR" baseline="0" dirty="0" smtClean="0"/>
          </a:p>
          <a:p>
            <a:r>
              <a:rPr lang="ko-KR" altLang="en-US" dirty="0" smtClean="0"/>
              <a:t>숫자를 맞추는 </a:t>
            </a:r>
            <a:r>
              <a:rPr lang="en-US" altLang="ko-KR" dirty="0" smtClean="0"/>
              <a:t>MNIST</a:t>
            </a:r>
            <a:r>
              <a:rPr lang="ko-KR" altLang="en-US" dirty="0" smtClean="0"/>
              <a:t>와 비슷하나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알파벳 </a:t>
            </a:r>
            <a:r>
              <a:rPr lang="en-US" altLang="ko-KR" baseline="0" dirty="0" smtClean="0"/>
              <a:t>A~J</a:t>
            </a:r>
            <a:r>
              <a:rPr lang="ko-KR" altLang="en-US" baseline="0" dirty="0" smtClean="0"/>
              <a:t>를 맞춘다는 점이 차이</a:t>
            </a:r>
            <a:endParaRPr lang="en-US" altLang="ko-KR" baseline="0" dirty="0" smtClean="0"/>
          </a:p>
          <a:p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에 대한 일부 이미지를 보면 알겠지만 더 복잡함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16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이는 </a:t>
            </a:r>
            <a:r>
              <a:rPr lang="en-US" altLang="ko-KR" dirty="0" smtClean="0"/>
              <a:t>dropout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함수를 이용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tensor, </a:t>
            </a:r>
            <a:r>
              <a:rPr lang="en-US" altLang="ko-KR" baseline="0" dirty="0" err="1" smtClean="0"/>
              <a:t>keep_prob</a:t>
            </a:r>
            <a:r>
              <a:rPr lang="ko-KR" altLang="en-US" baseline="0" dirty="0" smtClean="0"/>
              <a:t>는 몇개의 </a:t>
            </a:r>
            <a:r>
              <a:rPr lang="en-US" altLang="ko-KR" baseline="0" dirty="0" smtClean="0"/>
              <a:t>node</a:t>
            </a:r>
            <a:r>
              <a:rPr lang="ko-KR" altLang="en-US" baseline="0" dirty="0" smtClean="0"/>
              <a:t> 값을 살릴 것인지 그 확률을 정함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8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r>
              <a:rPr lang="ko-KR" altLang="en-US" dirty="0" smtClean="0"/>
              <a:t>에 관한 것은 아니지만 </a:t>
            </a:r>
            <a:r>
              <a:rPr lang="en-US" altLang="ko-KR" dirty="0" smtClean="0"/>
              <a:t>learning rate</a:t>
            </a:r>
            <a:r>
              <a:rPr lang="ko-KR" altLang="en-US" dirty="0" smtClean="0"/>
              <a:t>도 짚고 넘어가도록 하겠음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모델이 거대한 경우 수렴 속도를 생각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learning rate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parameter</a:t>
            </a:r>
            <a:r>
              <a:rPr lang="ko-KR" altLang="en-US" dirty="0" smtClean="0"/>
              <a:t>의 업데이트 방향을 구한 후에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방향으로 얼마나 업데이트를 시킬지 그 크기를 조절하는 하이퍼파라미터</a:t>
            </a:r>
            <a:endParaRPr lang="en-US" altLang="ko-KR" dirty="0" smtClean="0"/>
          </a:p>
          <a:p>
            <a:r>
              <a:rPr lang="ko-KR" altLang="en-US" dirty="0" smtClean="0"/>
              <a:t>앞에서는 이 값을 고정해놨는데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실제로는 학습이 진행될수록 그 크기를 낮춰줘야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적절한 </a:t>
            </a:r>
            <a:r>
              <a:rPr lang="en-US" altLang="ko-KR" dirty="0" smtClean="0"/>
              <a:t>local</a:t>
            </a:r>
            <a:r>
              <a:rPr lang="en-US" altLang="ko-KR" baseline="0" dirty="0" smtClean="0"/>
              <a:t> optimum</a:t>
            </a:r>
            <a:r>
              <a:rPr lang="ko-KR" altLang="en-US" baseline="0" dirty="0" smtClean="0"/>
              <a:t>에서 수렴하게 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우리는 여기서 </a:t>
            </a:r>
            <a:r>
              <a:rPr lang="en-US" altLang="ko-KR" baseline="0" dirty="0" smtClean="0"/>
              <a:t>exponential</a:t>
            </a:r>
            <a:r>
              <a:rPr lang="ko-KR" altLang="en-US" baseline="0" dirty="0" smtClean="0"/>
              <a:t>하게 감소하는 </a:t>
            </a:r>
            <a:r>
              <a:rPr lang="en-US" altLang="ko-KR" baseline="0" dirty="0" smtClean="0"/>
              <a:t>learning rate</a:t>
            </a:r>
            <a:r>
              <a:rPr lang="ko-KR" altLang="en-US" baseline="0" dirty="0" smtClean="0"/>
              <a:t>를 적용해 보겠음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먼저 식을 보시면 초기 값에 우항을 곱함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global_step</a:t>
            </a:r>
            <a:r>
              <a:rPr lang="ko-KR" altLang="en-US" baseline="0" dirty="0" smtClean="0"/>
              <a:t>은 매 스텝마다 하나씩 증가하는 값이며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decay_steps</a:t>
            </a:r>
            <a:r>
              <a:rPr lang="ko-KR" altLang="en-US" baseline="0" dirty="0" smtClean="0"/>
              <a:t>은 해당 스텝마다 러닝 레이트를 </a:t>
            </a:r>
            <a:r>
              <a:rPr lang="en-US" altLang="ko-KR" baseline="0" dirty="0" err="1" smtClean="0"/>
              <a:t>decay_rate</a:t>
            </a:r>
            <a:r>
              <a:rPr lang="ko-KR" altLang="en-US" baseline="0" dirty="0" smtClean="0"/>
              <a:t>만큼 줄이도록 하는 고정된 값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 코드를 보시면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global_step</a:t>
            </a:r>
            <a:r>
              <a:rPr lang="ko-KR" altLang="en-US" baseline="0" dirty="0" smtClean="0"/>
              <a:t>은 초기값이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인 변수로 선언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learning_rate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exponential_decay</a:t>
            </a:r>
            <a:r>
              <a:rPr lang="ko-KR" altLang="en-US" baseline="0" dirty="0" smtClean="0"/>
              <a:t>함수를 이용하여 결정된 </a:t>
            </a:r>
            <a:r>
              <a:rPr lang="en-US" altLang="ko-KR" baseline="0" dirty="0" smtClean="0"/>
              <a:t>tensor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앞선 식을 통해 구함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optimizer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으로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42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97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3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ko-KR" altLang="en-US" dirty="0" smtClean="0"/>
              <a:t>을 위해서는 </a:t>
            </a:r>
            <a:r>
              <a:rPr lang="en-US" altLang="ko-KR" dirty="0" smtClean="0"/>
              <a:t>input matrix</a:t>
            </a:r>
            <a:r>
              <a:rPr lang="ko-KR" altLang="en-US" dirty="0" smtClean="0"/>
              <a:t>와 그 위를 돌아다닐 </a:t>
            </a:r>
            <a:r>
              <a:rPr lang="en-US" altLang="ko-KR" dirty="0" smtClean="0"/>
              <a:t>convolution filter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일반적으로 </a:t>
            </a:r>
            <a:r>
              <a:rPr lang="en-US" altLang="ko-KR" dirty="0" smtClean="0"/>
              <a:t>input matrix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width, height, depth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로 표현이 가능하며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convolution filter</a:t>
            </a:r>
            <a:r>
              <a:rPr lang="ko-KR" altLang="en-US" dirty="0" smtClean="0"/>
              <a:t>는 마찬가지로 </a:t>
            </a:r>
            <a:r>
              <a:rPr lang="en-US" altLang="ko-KR" dirty="0" smtClean="0"/>
              <a:t>width, height, depth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channel</a:t>
            </a:r>
            <a:r>
              <a:rPr lang="ko-KR" altLang="en-US" dirty="0" smtClean="0"/>
              <a:t>이라고 하는 추가적인 차원이 더해져서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차원으로 표현을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좀 더 쉽게 생각하면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필터가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 있다고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필터는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위에서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연산을 </a:t>
            </a:r>
            <a:r>
              <a:rPr lang="en-US" altLang="ko-KR" dirty="0" smtClean="0"/>
              <a:t>sliding window </a:t>
            </a:r>
            <a:r>
              <a:rPr lang="ko-KR" altLang="en-US" dirty="0" smtClean="0"/>
              <a:t>방식으로 수행하게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20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이해를 돕기 위해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표현해보았습니다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depth</a:t>
            </a:r>
            <a:r>
              <a:rPr lang="ko-KR" altLang="en-US" dirty="0" smtClean="0"/>
              <a:t>가 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말씀드렸듯이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 위를 </a:t>
            </a:r>
            <a:r>
              <a:rPr lang="en-US" altLang="ko-KR" dirty="0" smtClean="0"/>
              <a:t>sliding window </a:t>
            </a:r>
            <a:r>
              <a:rPr lang="ko-KR" altLang="en-US" dirty="0" smtClean="0"/>
              <a:t>방식으로 돌아다니며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위치에서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연산을 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예를 들어 오른쪽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가 왼쪽에 있는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의 이 위치에서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한다고 하면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filter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들과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가 덮고 있는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영역에 속해있는 </a:t>
            </a:r>
            <a:r>
              <a:rPr lang="en-US" altLang="ko-KR" baseline="0" dirty="0" smtClean="0"/>
              <a:t>element</a:t>
            </a:r>
            <a:r>
              <a:rPr lang="ko-KR" altLang="en-US" baseline="0" dirty="0" smtClean="0"/>
              <a:t>간에 </a:t>
            </a:r>
            <a:r>
              <a:rPr lang="en-US" altLang="ko-KR" baseline="0" dirty="0" smtClean="0"/>
              <a:t>pairwise</a:t>
            </a:r>
            <a:r>
              <a:rPr lang="ko-KR" altLang="en-US" baseline="0" dirty="0" smtClean="0"/>
              <a:t>하게 곱해지고 이들이 모두 더해지게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즉 해당 연산을 통해 만들어지는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은 이 식과 같이 표현할 수 있으며</a:t>
            </a:r>
            <a:r>
              <a:rPr lang="en-US" altLang="ko-KR" baseline="0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37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처음에 말씀드렸듯이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과 하나의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차원으로 구성되기 때문에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한번의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통해 구해지는 값은 하나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그렇다면 이러한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 연산이 전체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 영역에 대해 몇 번이나 일어나게 될까요</a:t>
            </a:r>
            <a:r>
              <a:rPr lang="en-US" altLang="ko-KR" dirty="0" smtClean="0"/>
              <a:t>?</a:t>
            </a:r>
            <a:r>
              <a:rPr lang="ko-KR" altLang="en-US" dirty="0" smtClean="0"/>
              <a:t> 이에 따라 </a:t>
            </a:r>
            <a:r>
              <a:rPr lang="en-US" altLang="ko-KR" dirty="0" smtClean="0"/>
              <a:t>output tensor</a:t>
            </a:r>
            <a:r>
              <a:rPr lang="ko-KR" altLang="en-US" dirty="0" smtClean="0"/>
              <a:t>의 크기가 결정</a:t>
            </a:r>
            <a:endParaRPr lang="en-US" altLang="ko-KR" dirty="0" smtClean="0"/>
          </a:p>
          <a:p>
            <a:r>
              <a:rPr lang="ko-KR" altLang="en-US" dirty="0" smtClean="0"/>
              <a:t>이는 </a:t>
            </a:r>
            <a:r>
              <a:rPr lang="en-US" altLang="ko-KR" dirty="0" smtClean="0"/>
              <a:t>stride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padding</a:t>
            </a:r>
            <a:r>
              <a:rPr lang="ko-KR" altLang="en-US" dirty="0" smtClean="0"/>
              <a:t>의 크기에 따라 달라집니다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860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stride</a:t>
            </a:r>
            <a:r>
              <a:rPr lang="ko-KR" altLang="en-US" dirty="0" smtClean="0"/>
              <a:t>에 대해 알아보겠습니다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Stride</a:t>
            </a:r>
            <a:r>
              <a:rPr lang="ko-KR" altLang="en-US" dirty="0" smtClean="0"/>
              <a:t>는 한국말로는 보폭 정도로 해석될 수 있는데요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위를 얼마만큼의 보폭으로 돌아다니며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수행할지 정한 것이라고 보시면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차원을 기준으로 하면 당연하게도 위 그림과 같이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대한 보폭과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84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</a:t>
            </a:r>
            <a:r>
              <a:rPr lang="ko-KR" altLang="en-US" dirty="0" smtClean="0"/>
              <a:t>축에 대한 보폭을 각각 정할 수 있겠죠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제일 많이 사용되는 </a:t>
            </a:r>
            <a:r>
              <a:rPr lang="en-US" altLang="ko-KR" dirty="0" smtClean="0"/>
              <a:t>stride</a:t>
            </a:r>
            <a:r>
              <a:rPr lang="ko-KR" altLang="en-US" dirty="0" smtClean="0"/>
              <a:t> 값은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한칸씩 움직이며 모든 영역에 대해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수행하는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dimension</a:t>
            </a:r>
            <a:r>
              <a:rPr lang="ko-KR" altLang="en-US" baseline="0" dirty="0" smtClean="0"/>
              <a:t>에 대해 이 보폭으로 최대한 갈 수 있는 만큼 움직이게 됨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02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ko-KR" altLang="en-US" dirty="0" smtClean="0"/>
              <a:t> 연산의 수를 결정하는 또 다른 요소는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padding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의 크기를 키우는 과정이며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이는 보통 </a:t>
            </a:r>
            <a:r>
              <a:rPr lang="en-US" altLang="ko-KR" dirty="0" smtClean="0"/>
              <a:t>width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height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dimension</a:t>
            </a:r>
            <a:r>
              <a:rPr lang="ko-KR" altLang="en-US" dirty="0" smtClean="0"/>
              <a:t>에 대해 수행됩니다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padding</a:t>
            </a:r>
            <a:r>
              <a:rPr lang="ko-KR" altLang="en-US" dirty="0" smtClean="0"/>
              <a:t>이 왜 사용되는지 이해하기 위해 다음의 예시 그림을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3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이미지는 </a:t>
            </a:r>
            <a:r>
              <a:rPr lang="en-US" altLang="ko-KR" dirty="0" smtClean="0"/>
              <a:t>28</a:t>
            </a:r>
            <a:r>
              <a:rPr lang="ko-KR" altLang="en-US" dirty="0" smtClean="0"/>
              <a:t> </a:t>
            </a:r>
            <a:r>
              <a:rPr lang="en-US" altLang="ko-KR" dirty="0" smtClean="0"/>
              <a:t>by 28</a:t>
            </a:r>
            <a:r>
              <a:rPr lang="ko-KR" altLang="en-US" dirty="0" smtClean="0"/>
              <a:t> 픽셀로 구성</a:t>
            </a:r>
            <a:endParaRPr lang="en-US" altLang="ko-KR" dirty="0" smtClean="0"/>
          </a:p>
          <a:p>
            <a:r>
              <a:rPr lang="ko-KR" altLang="en-US" dirty="0" smtClean="0"/>
              <a:t>두 개의 데이터셋이 존재하는데 하나는 약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만 개의 이미지가 들어 있는 큰 데이터셋과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19000</a:t>
            </a:r>
            <a:r>
              <a:rPr lang="ko-KR" altLang="en-US" dirty="0" smtClean="0"/>
              <a:t>개가 들어있는 작은 데이터셋으로 나뉨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우리는 큰 셋을 </a:t>
            </a:r>
            <a:r>
              <a:rPr lang="en-US" altLang="ko-KR" dirty="0" smtClean="0"/>
              <a:t>training</a:t>
            </a:r>
            <a:r>
              <a:rPr lang="ko-KR" altLang="en-US" dirty="0" smtClean="0"/>
              <a:t>용으로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작은 셋을 테스트 용으로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아래의 링크에 다음과 같은 파일명으로 존재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45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dimension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7</a:t>
            </a:r>
            <a:r>
              <a:rPr lang="ko-KR" altLang="en-US" dirty="0" smtClean="0"/>
              <a:t> </a:t>
            </a:r>
            <a:r>
              <a:rPr lang="en-US" altLang="ko-KR" dirty="0" smtClean="0"/>
              <a:t>by</a:t>
            </a:r>
            <a:r>
              <a:rPr lang="en-US" altLang="ko-KR" baseline="0" dirty="0" smtClean="0"/>
              <a:t> 7</a:t>
            </a:r>
            <a:r>
              <a:rPr lang="ko-KR" altLang="en-US" baseline="0" dirty="0" smtClean="0"/>
              <a:t>이고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dimension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by 5</a:t>
            </a:r>
            <a:r>
              <a:rPr lang="ko-KR" altLang="en-US" baseline="0" dirty="0" smtClean="0"/>
              <a:t>인 경우입니다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stride </a:t>
            </a:r>
            <a:r>
              <a:rPr lang="ko-KR" altLang="en-US" baseline="0" dirty="0" smtClean="0"/>
              <a:t>값을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축 모두에 대해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설정하고 </a:t>
            </a:r>
            <a:r>
              <a:rPr lang="en-US" altLang="ko-KR" baseline="0" dirty="0" smtClean="0"/>
              <a:t>convolution</a:t>
            </a:r>
            <a:r>
              <a:rPr lang="ko-KR" altLang="en-US" baseline="0" dirty="0" smtClean="0"/>
              <a:t>을 수행한다면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30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input dimension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7 by 7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filter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dimension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5 by 5</a:t>
            </a:r>
            <a:r>
              <a:rPr lang="ko-KR" altLang="en-US" dirty="0" smtClean="0"/>
              <a:t>인 경우입니다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stride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 모두에 대해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설정하고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수행한다면</a:t>
            </a:r>
            <a:r>
              <a:rPr lang="en-US" altLang="ko-KR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10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input dimension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7 by 7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filter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dimension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5 by 5</a:t>
            </a:r>
            <a:r>
              <a:rPr lang="ko-KR" altLang="en-US" dirty="0" smtClean="0"/>
              <a:t>인 경우입니다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stride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 모두에 대해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설정하고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수행한다면</a:t>
            </a:r>
            <a:r>
              <a:rPr lang="en-US" altLang="ko-KR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7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으로는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by 3</a:t>
            </a:r>
            <a:r>
              <a:rPr lang="ko-KR" altLang="en-US" baseline="0" dirty="0" smtClean="0"/>
              <a:t>의 결과가 나오게 될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input dimension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28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by 28</a:t>
            </a:r>
            <a:r>
              <a:rPr lang="ko-KR" altLang="en-US" baseline="0" dirty="0" smtClean="0"/>
              <a:t>이라면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by 24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이 나오는데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즉 </a:t>
            </a:r>
            <a:r>
              <a:rPr lang="en-US" altLang="ko-KR" baseline="0" dirty="0" smtClean="0"/>
              <a:t>(filter</a:t>
            </a:r>
            <a:r>
              <a:rPr lang="ko-KR" altLang="en-US" baseline="0" dirty="0" smtClean="0"/>
              <a:t>의 크기</a:t>
            </a:r>
            <a:r>
              <a:rPr lang="en-US" altLang="ko-KR" baseline="0" dirty="0" smtClean="0"/>
              <a:t>-1)</a:t>
            </a:r>
            <a:r>
              <a:rPr lang="ko-KR" altLang="en-US" baseline="0" dirty="0" smtClean="0"/>
              <a:t> 만큼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에 비해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이 줄어들게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그런데 우리는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의 크기를 동일하게 하고 싶을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18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제일 기본적인 패딩은 </a:t>
            </a:r>
            <a:r>
              <a:rPr lang="en-US" altLang="ko-KR" baseline="0" dirty="0" smtClean="0"/>
              <a:t>zero-padding</a:t>
            </a:r>
            <a:r>
              <a:rPr lang="ko-KR" altLang="en-US" baseline="0" dirty="0" smtClean="0"/>
              <a:t>으로 확장된 영역을 모두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으로 채우는 것이며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그 밖에도 </a:t>
            </a:r>
            <a:r>
              <a:rPr lang="en-US" altLang="ko-KR" baseline="0" dirty="0" smtClean="0"/>
              <a:t>reflect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symmetric padding</a:t>
            </a:r>
            <a:r>
              <a:rPr lang="ko-KR" altLang="en-US" baseline="0" dirty="0" smtClean="0"/>
              <a:t>도 존재합니다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85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의 경우도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과 비슷합니다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차이점은 </a:t>
            </a:r>
            <a:r>
              <a:rPr lang="en-US" altLang="ko-KR" dirty="0" smtClean="0"/>
              <a:t>input</a:t>
            </a:r>
            <a:r>
              <a:rPr lang="en-US" altLang="ko-KR" baseline="0" dirty="0" smtClean="0"/>
              <a:t> matrix</a:t>
            </a:r>
            <a:r>
              <a:rPr lang="ko-KR" altLang="en-US" baseline="0" dirty="0" smtClean="0"/>
              <a:t> 위를 돌아다닐 직육면체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모양의 </a:t>
            </a:r>
            <a:r>
              <a:rPr lang="en-US" altLang="ko-KR" baseline="0" dirty="0" smtClean="0"/>
              <a:t>window</a:t>
            </a:r>
            <a:r>
              <a:rPr lang="ko-KR" altLang="en-US" baseline="0" dirty="0" smtClean="0"/>
              <a:t>가 하나라는 점입니다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(convolution</a:t>
            </a:r>
            <a:r>
              <a:rPr lang="ko-KR" altLang="en-US" baseline="0" dirty="0" smtClean="0"/>
              <a:t>에서는 이러한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개 있었죠</a:t>
            </a:r>
            <a:r>
              <a:rPr lang="en-US" altLang="ko-KR" baseline="0" dirty="0" smtClean="0"/>
              <a:t>.)</a:t>
            </a:r>
          </a:p>
          <a:p>
            <a:r>
              <a:rPr lang="ko-KR" altLang="en-US" baseline="0" dirty="0" smtClean="0"/>
              <a:t>여기서 이 </a:t>
            </a:r>
            <a:r>
              <a:rPr lang="en-US" altLang="ko-KR" baseline="0" dirty="0" smtClean="0"/>
              <a:t>window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convolution</a:t>
            </a:r>
            <a:r>
              <a:rPr lang="ko-KR" altLang="en-US" baseline="0" dirty="0" smtClean="0"/>
              <a:t>때와 마찬가지로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라고 부르도록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convolution</a:t>
            </a:r>
            <a:r>
              <a:rPr lang="ko-KR" altLang="en-US" baseline="0" dirty="0" smtClean="0"/>
              <a:t>과 마찬가지로 이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input matrix</a:t>
            </a:r>
            <a:r>
              <a:rPr lang="ko-KR" altLang="en-US" baseline="0" dirty="0" smtClean="0"/>
              <a:t>위를 돌아다니면서 </a:t>
            </a:r>
            <a:r>
              <a:rPr lang="en-US" altLang="ko-KR" baseline="0" dirty="0" smtClean="0"/>
              <a:t>pooling </a:t>
            </a:r>
            <a:r>
              <a:rPr lang="ko-KR" altLang="en-US" baseline="0" dirty="0" smtClean="0"/>
              <a:t>연산을 수행하게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그런데 중요한 점은 제가 </a:t>
            </a:r>
            <a:r>
              <a:rPr lang="en-US" altLang="ko-KR" baseline="0" dirty="0" smtClean="0"/>
              <a:t>convolution filter</a:t>
            </a:r>
            <a:r>
              <a:rPr lang="ko-KR" altLang="en-US" baseline="0" dirty="0" smtClean="0"/>
              <a:t>와 달리 이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는 파라미터를 갖고 있지 않습니다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0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대표적인 </a:t>
            </a:r>
            <a:r>
              <a:rPr lang="en-US" altLang="ko-KR" dirty="0" smtClean="0"/>
              <a:t>pooling </a:t>
            </a:r>
            <a:r>
              <a:rPr lang="ko-KR" altLang="en-US" dirty="0" smtClean="0"/>
              <a:t>연산으로는 </a:t>
            </a:r>
            <a:r>
              <a:rPr lang="en-US" altLang="ko-KR" dirty="0" smtClean="0"/>
              <a:t>max pooling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average pooling</a:t>
            </a:r>
            <a:r>
              <a:rPr lang="ko-KR" altLang="en-US" dirty="0" smtClean="0"/>
              <a:t>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다들 아시겠지만 </a:t>
            </a:r>
            <a:r>
              <a:rPr lang="en-US" altLang="ko-KR" dirty="0" smtClean="0"/>
              <a:t>max pooling</a:t>
            </a:r>
            <a:r>
              <a:rPr lang="ko-KR" altLang="en-US" dirty="0" smtClean="0"/>
              <a:t>은 현재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의 위치에서 가장 큰 값을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하는 연산이고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average pooling</a:t>
            </a:r>
            <a:r>
              <a:rPr lang="ko-KR" altLang="en-US" dirty="0" smtClean="0"/>
              <a:t>은 평균 값을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하는 연산입니다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일단 여기서는 </a:t>
            </a:r>
            <a:r>
              <a:rPr lang="en-US" altLang="ko-KR" dirty="0" smtClean="0"/>
              <a:t>max pooling</a:t>
            </a:r>
            <a:r>
              <a:rPr lang="ko-KR" altLang="en-US" dirty="0" smtClean="0"/>
              <a:t>만 생각하도록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898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앞선 연산들이 실제로 어떻게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 상에서 사용되는지 알아보겠음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conv2d</a:t>
            </a:r>
            <a:r>
              <a:rPr lang="ko-KR" altLang="en-US" dirty="0" smtClean="0"/>
              <a:t> 함수를 이용</a:t>
            </a:r>
            <a:endParaRPr lang="en-US" altLang="ko-KR" dirty="0" smtClean="0"/>
          </a:p>
          <a:p>
            <a:r>
              <a:rPr lang="ko-KR" altLang="en-US" dirty="0" smtClean="0"/>
              <a:t>앞서 하나의 이미지는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차원으로 표현</a:t>
            </a:r>
            <a:r>
              <a:rPr lang="en-US" altLang="ko-KR" dirty="0" smtClean="0"/>
              <a:t>.</a:t>
            </a:r>
            <a:r>
              <a:rPr lang="ko-KR" altLang="en-US" dirty="0" smtClean="0"/>
              <a:t> 여기에 추가하여 이미지 개수를 의미하는 차원이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stride=1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same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padding</a:t>
            </a:r>
            <a:r>
              <a:rPr lang="ko-KR" altLang="en-US" dirty="0" smtClean="0"/>
              <a:t>을 하는 것이고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valid</a:t>
            </a:r>
            <a:r>
              <a:rPr lang="ko-KR" altLang="en-US" dirty="0" smtClean="0"/>
              <a:t>는 패딩을 안함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365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가 해당 </a:t>
            </a:r>
            <a:r>
              <a:rPr lang="en-US" altLang="ko-KR" baseline="0" dirty="0" smtClean="0"/>
              <a:t>layer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weight</a:t>
            </a:r>
            <a:r>
              <a:rPr lang="ko-KR" altLang="en-US" baseline="0" dirty="0" smtClean="0"/>
              <a:t>의 전체 집합</a:t>
            </a:r>
            <a:endParaRPr lang="en-US" altLang="ko-KR" baseline="0" dirty="0" smtClean="0"/>
          </a:p>
          <a:p>
            <a:r>
              <a:rPr lang="en-US" altLang="ko-KR" baseline="0" dirty="0" smtClean="0"/>
              <a:t>layer1_weights</a:t>
            </a:r>
            <a:r>
              <a:rPr lang="ko-KR" altLang="en-US" baseline="0" dirty="0" smtClean="0"/>
              <a:t>로 정의된 </a:t>
            </a:r>
            <a:r>
              <a:rPr lang="en-US" altLang="ko-KR" baseline="0" dirty="0" smtClean="0"/>
              <a:t>tensor</a:t>
            </a:r>
            <a:r>
              <a:rPr lang="ko-KR" altLang="en-US" baseline="0" dirty="0" smtClean="0"/>
              <a:t>를 앞선 </a:t>
            </a:r>
            <a:r>
              <a:rPr lang="en-US" altLang="ko-KR" baseline="0" dirty="0" smtClean="0"/>
              <a:t>conv2d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filter</a:t>
            </a:r>
            <a:r>
              <a:rPr lang="ko-KR" altLang="en-US" baseline="0" dirty="0" smtClean="0"/>
              <a:t> 인자로 줌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51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풀링도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과 비슷</a:t>
            </a:r>
            <a:endParaRPr lang="en-US" altLang="ko-KR" dirty="0" smtClean="0"/>
          </a:p>
          <a:p>
            <a:r>
              <a:rPr lang="en-US" altLang="ko-KR" dirty="0" err="1" smtClean="0"/>
              <a:t>ksize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를 의미하는데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이는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dimension</a:t>
            </a:r>
            <a:r>
              <a:rPr lang="ko-KR" altLang="en-US" dirty="0" smtClean="0"/>
              <a:t>과 같은 </a:t>
            </a:r>
            <a:r>
              <a:rPr lang="en-US" altLang="ko-KR" dirty="0" smtClean="0"/>
              <a:t>dimension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6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코드를 직접 보기전에 데이터 처리에 대한 </a:t>
            </a:r>
            <a:r>
              <a:rPr lang="en-US" altLang="ko-KR" dirty="0" smtClean="0"/>
              <a:t>overview</a:t>
            </a:r>
            <a:r>
              <a:rPr lang="ko-KR" altLang="en-US" dirty="0" smtClean="0"/>
              <a:t>를 먼저 보도록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다들 이미 하셨겠지만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코드에는 데이터를 받아 압축을 푸는 부분도 포함되어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여기까지 하시면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각 폴더별로 해당하는 이미지들이 존재</a:t>
            </a:r>
            <a:endParaRPr lang="en-US" altLang="ko-KR" dirty="0" smtClean="0"/>
          </a:p>
          <a:p>
            <a:r>
              <a:rPr lang="ko-KR" altLang="en-US" dirty="0" smtClean="0"/>
              <a:t>해당 이미지들은 </a:t>
            </a:r>
            <a:r>
              <a:rPr lang="en-US" altLang="ko-KR" dirty="0" smtClean="0"/>
              <a:t>28</a:t>
            </a:r>
            <a:r>
              <a:rPr lang="ko-KR" altLang="en-US" dirty="0" smtClean="0"/>
              <a:t> </a:t>
            </a:r>
            <a:r>
              <a:rPr lang="en-US" altLang="ko-KR" dirty="0" smtClean="0"/>
              <a:t>by 28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로 변형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픽셀 값들이 </a:t>
            </a:r>
            <a:r>
              <a:rPr lang="en-US" altLang="ko-KR" dirty="0" smtClean="0"/>
              <a:t>-0.5~0.5</a:t>
            </a:r>
            <a:r>
              <a:rPr lang="ko-KR" altLang="en-US" dirty="0" smtClean="0"/>
              <a:t>에 분포하도록 변경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유효하지 않은 데이터는 삭제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다음에는 </a:t>
            </a:r>
            <a:r>
              <a:rPr lang="en-US" altLang="ko-KR" baseline="0" dirty="0" smtClean="0"/>
              <a:t>train/validation/test </a:t>
            </a:r>
            <a:r>
              <a:rPr lang="ko-KR" altLang="en-US" baseline="0" dirty="0" smtClean="0"/>
              <a:t>데이터셋을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각 데이터셋의 크기를 적당히 세팅하고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라벨이 고르게 분포하도록 할당합니다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803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얘는 따로 </a:t>
            </a:r>
            <a:r>
              <a:rPr lang="en-US" altLang="ko-KR" dirty="0" smtClean="0"/>
              <a:t>weights</a:t>
            </a:r>
            <a:r>
              <a:rPr lang="ko-KR" altLang="en-US" dirty="0" smtClean="0"/>
              <a:t>를 갖고 있지 않기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선언해줄 필요 없음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34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656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378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easiest way to save and restore a model is to use a </a:t>
            </a:r>
            <a:r>
              <a:rPr lang="en-US" altLang="ko-KR" dirty="0" err="1" smtClean="0"/>
              <a:t>tf.train.Saver</a:t>
            </a:r>
            <a:r>
              <a:rPr lang="en-US" altLang="ko-KR" dirty="0" smtClean="0"/>
              <a:t> object. The constructor adds save and restore ops to the graph for all, or a specified list, of the variables in the graph.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085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easiest way to save and restore a model is to use a </a:t>
            </a:r>
            <a:r>
              <a:rPr lang="en-US" altLang="ko-KR" dirty="0" err="1" smtClean="0"/>
              <a:t>tf.train.Saver</a:t>
            </a:r>
            <a:r>
              <a:rPr lang="en-US" altLang="ko-KR" dirty="0" smtClean="0"/>
              <a:t> object. The constructor adds save and restore ops to the graph for all, or a specified list, of the variables in the graph.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377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코드를 살펴봅시다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618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08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1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코드를 살펴봅시다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65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5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모델을 만드는 과정은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 모델의 구조를 먼저 정의하고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데이터셋에 대해 해당 구조를 갖는 모델의 파라미터들을 학습하는 과정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세션은 위에서 만든 그래프를 구성하는 </a:t>
            </a:r>
            <a:r>
              <a:rPr lang="en-US" altLang="ko-KR" dirty="0" smtClean="0"/>
              <a:t>operation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를 실행하는 부분이라고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다양한 방법들이 있으나 가장 일반적인 방법으로 설명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context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lifetime</a:t>
            </a:r>
            <a:r>
              <a:rPr lang="ko-KR" altLang="en-US" dirty="0" smtClean="0"/>
              <a:t> 동안 해당 그래프를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로 사용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어떤 그래프를 런치할껀지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여기에는 없지만 자원을 얼마나 사용할건지 등 정할 수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context manager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session</a:t>
            </a:r>
            <a:r>
              <a:rPr lang="ko-KR" altLang="en-US" dirty="0" smtClean="0"/>
              <a:t>을 사용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이는 세션 사용이 완료되면 자동으로 잡고 있던 자원을 </a:t>
            </a:r>
            <a:r>
              <a:rPr lang="en-US" altLang="ko-KR" dirty="0" smtClean="0"/>
              <a:t>release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97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8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6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0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9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0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0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A49D3-2F4C-415A-8325-B5A8CC83D884}" type="datetimeFigureOut">
              <a:rPr lang="ko-KR" altLang="en-US" smtClean="0"/>
              <a:t>2017-05-12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2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h.noh@vision.snu.ac.kr" TargetMode="External"/><Relationship Id="rId5" Type="http://schemas.openxmlformats.org/officeDocument/2006/relationships/hyperlink" Target="mailto:seil@vision.snu.ac.kr" TargetMode="External"/><Relationship Id="rId4" Type="http://schemas.openxmlformats.org/officeDocument/2006/relationships/hyperlink" Target="mailto:yj.yu@vision.snu.ac.k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png"/><Relationship Id="rId3" Type="http://schemas.openxmlformats.org/officeDocument/2006/relationships/image" Target="../media/image111.png"/><Relationship Id="rId7" Type="http://schemas.openxmlformats.org/officeDocument/2006/relationships/image" Target="../media/image27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0" Type="http://schemas.openxmlformats.org/officeDocument/2006/relationships/image" Target="../media/image80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9.png"/><Relationship Id="rId7" Type="http://schemas.openxmlformats.org/officeDocument/2006/relationships/image" Target="../media/image111.png"/><Relationship Id="rId33" Type="http://schemas.openxmlformats.org/officeDocument/2006/relationships/image" Target="../media/image1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32" Type="http://schemas.openxmlformats.org/officeDocument/2006/relationships/image" Target="../media/image60.png"/><Relationship Id="rId3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00.png"/><Relationship Id="rId5" Type="http://schemas.openxmlformats.org/officeDocument/2006/relationships/image" Target="../media/image80.png"/><Relationship Id="rId10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datastorage.googleapis.com/books1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3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90.png"/><Relationship Id="rId5" Type="http://schemas.openxmlformats.org/officeDocument/2006/relationships/image" Target="../media/image38.png"/><Relationship Id="rId10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6.png"/><Relationship Id="rId34" Type="http://schemas.openxmlformats.org/officeDocument/2006/relationships/image" Target="../media/image37.png"/><Relationship Id="rId7" Type="http://schemas.openxmlformats.org/officeDocument/2006/relationships/image" Target="../media/image111.png"/><Relationship Id="rId33" Type="http://schemas.openxmlformats.org/officeDocument/2006/relationships/image" Target="../media/image1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32" Type="http://schemas.openxmlformats.org/officeDocument/2006/relationships/image" Target="../media/image60.png"/><Relationship Id="rId3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udacity.com/course/deep-learning--ud730" TargetMode="External"/><Relationship Id="rId4" Type="http://schemas.openxmlformats.org/officeDocument/2006/relationships/hyperlink" Target="http://cs231n.github.io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47385" y="1801114"/>
            <a:ext cx="8849227" cy="139076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Convolutional Neural Network</a:t>
            </a:r>
            <a:r>
              <a:rPr lang="en-US" altLang="ko-KR" sz="4400" b="1" dirty="0">
                <a:cs typeface="Arial" pitchFamily="34" charset="0"/>
              </a:rPr>
              <a:t/>
            </a:r>
            <a:br>
              <a:rPr lang="en-US" altLang="ko-KR" sz="4400" b="1" dirty="0">
                <a:cs typeface="Arial" pitchFamily="34" charset="0"/>
              </a:rPr>
            </a:br>
            <a:r>
              <a:rPr lang="en-US" altLang="ko-KR" sz="4400" b="1" dirty="0" smtClean="0">
                <a:cs typeface="Arial" pitchFamily="34" charset="0"/>
              </a:rPr>
              <a:t>using </a:t>
            </a:r>
            <a:r>
              <a:rPr lang="en-US" altLang="ko-KR" sz="4400" b="1" dirty="0" err="1" smtClean="0">
                <a:cs typeface="Arial" pitchFamily="34" charset="0"/>
              </a:rPr>
              <a:t>TensorFlow</a:t>
            </a:r>
            <a:endParaRPr lang="en-US" altLang="ko-KR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53" y="4997635"/>
            <a:ext cx="3240000" cy="136742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47385" y="3684105"/>
            <a:ext cx="8849227" cy="11683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400" b="1" dirty="0" err="1" smtClean="0">
                <a:cs typeface="Arial" pitchFamily="34" charset="0"/>
              </a:rPr>
              <a:t>Youngjae</a:t>
            </a:r>
            <a:r>
              <a:rPr lang="en-US" altLang="ko-KR" sz="2400" b="1" dirty="0" smtClean="0">
                <a:cs typeface="Arial" pitchFamily="34" charset="0"/>
              </a:rPr>
              <a:t> Yu (</a:t>
            </a: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cs typeface="Arial" pitchFamily="34" charset="0"/>
                <a:hlinkClick r:id="rId4"/>
              </a:rPr>
              <a:t>yj.yu@vision.snu.ac.kr</a:t>
            </a:r>
            <a:r>
              <a:rPr lang="en-US" altLang="ko-KR" sz="2400" b="1" dirty="0" smtClean="0">
                <a:cs typeface="Arial" pitchFamily="34" charset="0"/>
              </a:rPr>
              <a:t>)</a:t>
            </a:r>
            <a:r>
              <a:rPr lang="en-US" altLang="ko-KR" sz="2400" b="1" dirty="0">
                <a:cs typeface="Arial" pitchFamily="34" charset="0"/>
              </a:rPr>
              <a:t/>
            </a:r>
            <a:br>
              <a:rPr lang="en-US" altLang="ko-KR" sz="2400" b="1" dirty="0">
                <a:cs typeface="Arial" pitchFamily="34" charset="0"/>
              </a:rPr>
            </a:br>
            <a:r>
              <a:rPr lang="en-US" altLang="ko-KR" sz="2400" b="1" dirty="0" err="1" smtClean="0">
                <a:cs typeface="Arial" pitchFamily="34" charset="0"/>
              </a:rPr>
              <a:t>Seil</a:t>
            </a:r>
            <a:r>
              <a:rPr lang="en-US" altLang="ko-KR" sz="2400" b="1" dirty="0" smtClean="0">
                <a:cs typeface="Arial" pitchFamily="34" charset="0"/>
              </a:rPr>
              <a:t> Na (</a:t>
            </a:r>
            <a:r>
              <a:rPr lang="en-US" altLang="ko-KR" sz="2400" b="1" dirty="0" smtClean="0">
                <a:cs typeface="Arial" pitchFamily="34" charset="0"/>
                <a:hlinkClick r:id="rId5"/>
              </a:rPr>
              <a:t>seil@vision.snu.ac.kr</a:t>
            </a:r>
            <a:r>
              <a:rPr lang="en-US" altLang="ko-KR" sz="2400" b="1" dirty="0" smtClean="0">
                <a:cs typeface="Arial" pitchFamily="34" charset="0"/>
              </a:rPr>
              <a:t>)</a:t>
            </a:r>
          </a:p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400" b="1" dirty="0" err="1" smtClean="0">
                <a:cs typeface="Arial" pitchFamily="34" charset="0"/>
              </a:rPr>
              <a:t>Junhyug</a:t>
            </a:r>
            <a:r>
              <a:rPr lang="en-US" altLang="ko-KR" sz="2400" b="1" dirty="0" smtClean="0">
                <a:cs typeface="Arial" pitchFamily="34" charset="0"/>
              </a:rPr>
              <a:t> Noh (</a:t>
            </a:r>
            <a:r>
              <a:rPr lang="en-US" altLang="ko-KR" sz="2400" b="1" dirty="0" smtClean="0">
                <a:cs typeface="Arial" pitchFamily="34" charset="0"/>
                <a:hlinkClick r:id="rId6"/>
              </a:rPr>
              <a:t>jh.noh@vision.snu.ac.kr</a:t>
            </a:r>
            <a:r>
              <a:rPr lang="en-US" altLang="ko-KR" sz="2400" b="1" dirty="0" smtClean="0">
                <a:cs typeface="Arial" pitchFamily="34" charset="0"/>
              </a:rPr>
              <a:t>)</a:t>
            </a:r>
            <a:r>
              <a:rPr lang="en-US" altLang="ko-KR" sz="2400" b="1" dirty="0" smtClean="0">
                <a:cs typeface="Arial" pitchFamily="34" charset="0"/>
              </a:rPr>
              <a:t/>
            </a:r>
            <a:br>
              <a:rPr lang="en-US" altLang="ko-KR" sz="2400" b="1" dirty="0" smtClean="0">
                <a:cs typeface="Arial" pitchFamily="34" charset="0"/>
              </a:rPr>
            </a:br>
            <a:endParaRPr lang="en-US" altLang="ko-KR" sz="1200" b="1" dirty="0">
              <a:cs typeface="Arial" pitchFamily="34" charset="0"/>
            </a:endParaRPr>
          </a:p>
        </p:txBody>
      </p:sp>
      <p:pic>
        <p:nvPicPr>
          <p:cNvPr id="6" name="Picture 2" descr="SKT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84" y="5052227"/>
            <a:ext cx="1937857" cy="11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132238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Tensor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/>
              <a:t>R</a:t>
            </a:r>
            <a:r>
              <a:rPr lang="en-US" altLang="ko-KR" sz="2200" dirty="0" smtClean="0"/>
              <a:t>epresents </a:t>
            </a:r>
            <a:r>
              <a:rPr lang="en-US" altLang="ko-KR" sz="2200" dirty="0"/>
              <a:t>a value produced by an </a:t>
            </a:r>
            <a:r>
              <a:rPr lang="en-US" altLang="ko-KR" sz="2200" dirty="0" smtClean="0"/>
              <a:t>Operation.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Operation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/>
              <a:t>R</a:t>
            </a:r>
            <a:r>
              <a:rPr lang="en-US" altLang="ko-KR" sz="2200" dirty="0" smtClean="0"/>
              <a:t>epresents </a:t>
            </a:r>
            <a:r>
              <a:rPr lang="en-US" altLang="ko-KR" sz="2200" dirty="0"/>
              <a:t>a graph node that performs computation on </a:t>
            </a:r>
            <a:r>
              <a:rPr lang="en-US" altLang="ko-KR" sz="2200" dirty="0" smtClean="0"/>
              <a:t>tensors.</a:t>
            </a:r>
            <a:endParaRPr lang="en-US" altLang="ko-KR" sz="2200" dirty="0" smtClean="0">
              <a:cs typeface="Arial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16913" y="4534692"/>
            <a:ext cx="7079217" cy="1080000"/>
            <a:chOff x="1239595" y="4817326"/>
            <a:chExt cx="7079217" cy="1080000"/>
          </a:xfrm>
        </p:grpSpPr>
        <p:sp>
          <p:nvSpPr>
            <p:cNvPr id="3" name="직사각형 2"/>
            <p:cNvSpPr>
              <a:spLocks noChangeAspect="1"/>
            </p:cNvSpPr>
            <p:nvPr/>
          </p:nvSpPr>
          <p:spPr>
            <a:xfrm>
              <a:off x="2444994" y="4817326"/>
              <a:ext cx="1080000" cy="108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smtClean="0">
                  <a:solidFill>
                    <a:schemeClr val="tx1"/>
                  </a:solidFill>
                </a:rPr>
                <a:t>Tensor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4221802" y="481732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smtClean="0">
                  <a:solidFill>
                    <a:schemeClr val="tx1"/>
                  </a:solidFill>
                </a:rPr>
                <a:t>Op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>
              <a:spLocks noChangeAspect="1"/>
            </p:cNvSpPr>
            <p:nvPr/>
          </p:nvSpPr>
          <p:spPr>
            <a:xfrm>
              <a:off x="5998610" y="4817326"/>
              <a:ext cx="1080000" cy="108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smtClean="0">
                  <a:solidFill>
                    <a:schemeClr val="tx1"/>
                  </a:solidFill>
                </a:rPr>
                <a:t>Tensor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3" idx="3"/>
              <a:endCxn id="4" idx="2"/>
            </p:cNvCxnSpPr>
            <p:nvPr/>
          </p:nvCxnSpPr>
          <p:spPr>
            <a:xfrm>
              <a:off x="3524994" y="5357326"/>
              <a:ext cx="6968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4" idx="6"/>
              <a:endCxn id="7" idx="1"/>
            </p:cNvCxnSpPr>
            <p:nvPr/>
          </p:nvCxnSpPr>
          <p:spPr>
            <a:xfrm>
              <a:off x="5301802" y="5357326"/>
              <a:ext cx="6968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7078610" y="5357326"/>
              <a:ext cx="6968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8359" y="4953428"/>
              <a:ext cx="500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is-IS" altLang="ko-KR" sz="3200" dirty="0" smtClean="0"/>
                <a:t>…</a:t>
              </a:r>
              <a:endParaRPr kumimoji="1" lang="ko-KR" altLang="en-US" sz="3200" dirty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1748186" y="5357326"/>
              <a:ext cx="6968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239595" y="4953428"/>
              <a:ext cx="500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is-IS" altLang="ko-KR" sz="3200" smtClean="0"/>
                <a:t>…</a:t>
              </a:r>
              <a:endParaRPr kumimoji="1"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60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132238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Graph example</a:t>
            </a:r>
          </a:p>
        </p:txBody>
      </p:sp>
      <p:grpSp>
        <p:nvGrpSpPr>
          <p:cNvPr id="55" name="그룹 54"/>
          <p:cNvGrpSpPr/>
          <p:nvPr/>
        </p:nvGrpSpPr>
        <p:grpSpPr>
          <a:xfrm rot="5400000">
            <a:off x="2747641" y="1440064"/>
            <a:ext cx="4222547" cy="5714316"/>
            <a:chOff x="4321052" y="793292"/>
            <a:chExt cx="4222547" cy="5714316"/>
          </a:xfrm>
        </p:grpSpPr>
        <p:sp>
          <p:nvSpPr>
            <p:cNvPr id="3" name="직사각형 2"/>
            <p:cNvSpPr>
              <a:spLocks noChangeAspect="1"/>
            </p:cNvSpPr>
            <p:nvPr/>
          </p:nvSpPr>
          <p:spPr>
            <a:xfrm>
              <a:off x="4321052" y="5787608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w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5119111" y="4584947"/>
              <a:ext cx="720000" cy="72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*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>
              <a:spLocks noChangeAspect="1"/>
            </p:cNvSpPr>
            <p:nvPr/>
          </p:nvSpPr>
          <p:spPr>
            <a:xfrm>
              <a:off x="5956564" y="5787608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x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>
              <a:spLocks noChangeAspect="1"/>
            </p:cNvSpPr>
            <p:nvPr/>
          </p:nvSpPr>
          <p:spPr>
            <a:xfrm>
              <a:off x="7823599" y="5787608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 smtClean="0">
                  <a:solidFill>
                    <a:schemeClr val="tx1"/>
                  </a:solidFill>
                </a:rPr>
                <a:t>b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6676564" y="2014529"/>
              <a:ext cx="720000" cy="72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+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3" idx="0"/>
              <a:endCxn id="4" idx="4"/>
            </p:cNvCxnSpPr>
            <p:nvPr/>
          </p:nvCxnSpPr>
          <p:spPr>
            <a:xfrm flipV="1">
              <a:off x="4681052" y="5304947"/>
              <a:ext cx="798059" cy="482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14" idx="0"/>
              <a:endCxn id="4" idx="4"/>
            </p:cNvCxnSpPr>
            <p:nvPr/>
          </p:nvCxnSpPr>
          <p:spPr>
            <a:xfrm flipH="1" flipV="1">
              <a:off x="5479111" y="5304947"/>
              <a:ext cx="837453" cy="482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5" idx="0"/>
              <a:endCxn id="16" idx="4"/>
            </p:cNvCxnSpPr>
            <p:nvPr/>
          </p:nvCxnSpPr>
          <p:spPr>
            <a:xfrm flipH="1" flipV="1">
              <a:off x="7036564" y="2734529"/>
              <a:ext cx="1147035" cy="30530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>
              <a:spLocks noChangeAspect="1"/>
            </p:cNvSpPr>
            <p:nvPr/>
          </p:nvSpPr>
          <p:spPr>
            <a:xfrm>
              <a:off x="5119111" y="3382286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z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/>
            <p:cNvCxnSpPr>
              <a:stCxn id="4" idx="0"/>
              <a:endCxn id="34" idx="2"/>
            </p:cNvCxnSpPr>
            <p:nvPr/>
          </p:nvCxnSpPr>
          <p:spPr>
            <a:xfrm flipV="1">
              <a:off x="5479111" y="4102286"/>
              <a:ext cx="0" cy="482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4" idx="0"/>
              <a:endCxn id="16" idx="4"/>
            </p:cNvCxnSpPr>
            <p:nvPr/>
          </p:nvCxnSpPr>
          <p:spPr>
            <a:xfrm flipV="1">
              <a:off x="5479111" y="2734529"/>
              <a:ext cx="1557453" cy="647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>
              <a:spLocks noChangeAspect="1"/>
            </p:cNvSpPr>
            <p:nvPr/>
          </p:nvSpPr>
          <p:spPr>
            <a:xfrm>
              <a:off x="6676564" y="793292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 smtClean="0">
                  <a:solidFill>
                    <a:schemeClr val="tx1"/>
                  </a:solidFill>
                </a:rPr>
                <a:t>y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>
              <a:stCxn id="16" idx="0"/>
              <a:endCxn id="43" idx="2"/>
            </p:cNvCxnSpPr>
            <p:nvPr/>
          </p:nvCxnSpPr>
          <p:spPr>
            <a:xfrm flipV="1">
              <a:off x="7036564" y="1513292"/>
              <a:ext cx="0" cy="5012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36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132238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Graph example</a:t>
            </a:r>
          </a:p>
        </p:txBody>
      </p:sp>
      <p:grpSp>
        <p:nvGrpSpPr>
          <p:cNvPr id="55" name="그룹 54"/>
          <p:cNvGrpSpPr/>
          <p:nvPr/>
        </p:nvGrpSpPr>
        <p:grpSpPr>
          <a:xfrm rot="5400000">
            <a:off x="2747641" y="1440064"/>
            <a:ext cx="4222547" cy="5714316"/>
            <a:chOff x="4321052" y="793292"/>
            <a:chExt cx="4222547" cy="5714316"/>
          </a:xfrm>
        </p:grpSpPr>
        <p:sp>
          <p:nvSpPr>
            <p:cNvPr id="3" name="직사각형 2"/>
            <p:cNvSpPr>
              <a:spLocks noChangeAspect="1"/>
            </p:cNvSpPr>
            <p:nvPr/>
          </p:nvSpPr>
          <p:spPr>
            <a:xfrm>
              <a:off x="4321052" y="5787608"/>
              <a:ext cx="720000" cy="7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b="1" dirty="0">
                  <a:solidFill>
                    <a:srgbClr val="FF0000"/>
                  </a:solidFill>
                </a:rPr>
                <a:t>w</a:t>
              </a:r>
              <a:endParaRPr kumimoji="1"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5119111" y="4584947"/>
              <a:ext cx="720000" cy="72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*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>
              <a:spLocks noChangeAspect="1"/>
            </p:cNvSpPr>
            <p:nvPr/>
          </p:nvSpPr>
          <p:spPr>
            <a:xfrm>
              <a:off x="5956564" y="5787608"/>
              <a:ext cx="720000" cy="7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b="1" dirty="0">
                  <a:solidFill>
                    <a:srgbClr val="FF0000"/>
                  </a:solidFill>
                </a:rPr>
                <a:t>x</a:t>
              </a:r>
              <a:endParaRPr kumimoji="1"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/>
            <p:cNvSpPr>
              <a:spLocks noChangeAspect="1"/>
            </p:cNvSpPr>
            <p:nvPr/>
          </p:nvSpPr>
          <p:spPr>
            <a:xfrm>
              <a:off x="7823599" y="5787608"/>
              <a:ext cx="720000" cy="7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b="1" dirty="0" smtClean="0">
                  <a:solidFill>
                    <a:srgbClr val="FF0000"/>
                  </a:solidFill>
                </a:rPr>
                <a:t>b</a:t>
              </a:r>
              <a:endParaRPr kumimoji="1"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6676564" y="2014529"/>
              <a:ext cx="720000" cy="72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+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3" idx="0"/>
              <a:endCxn id="4" idx="4"/>
            </p:cNvCxnSpPr>
            <p:nvPr/>
          </p:nvCxnSpPr>
          <p:spPr>
            <a:xfrm flipV="1">
              <a:off x="4681052" y="5304947"/>
              <a:ext cx="798059" cy="482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14" idx="0"/>
              <a:endCxn id="4" idx="4"/>
            </p:cNvCxnSpPr>
            <p:nvPr/>
          </p:nvCxnSpPr>
          <p:spPr>
            <a:xfrm flipH="1" flipV="1">
              <a:off x="5479111" y="5304947"/>
              <a:ext cx="837453" cy="482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5" idx="0"/>
              <a:endCxn id="16" idx="4"/>
            </p:cNvCxnSpPr>
            <p:nvPr/>
          </p:nvCxnSpPr>
          <p:spPr>
            <a:xfrm flipH="1" flipV="1">
              <a:off x="7036564" y="2734529"/>
              <a:ext cx="1147035" cy="30530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>
              <a:spLocks noChangeAspect="1"/>
            </p:cNvSpPr>
            <p:nvPr/>
          </p:nvSpPr>
          <p:spPr>
            <a:xfrm>
              <a:off x="5119111" y="3382286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z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/>
            <p:cNvCxnSpPr>
              <a:stCxn id="4" idx="0"/>
              <a:endCxn id="34" idx="2"/>
            </p:cNvCxnSpPr>
            <p:nvPr/>
          </p:nvCxnSpPr>
          <p:spPr>
            <a:xfrm flipV="1">
              <a:off x="5479111" y="4102286"/>
              <a:ext cx="0" cy="482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4" idx="0"/>
              <a:endCxn id="16" idx="4"/>
            </p:cNvCxnSpPr>
            <p:nvPr/>
          </p:nvCxnSpPr>
          <p:spPr>
            <a:xfrm flipV="1">
              <a:off x="5479111" y="2734529"/>
              <a:ext cx="1557453" cy="647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>
              <a:spLocks noChangeAspect="1"/>
            </p:cNvSpPr>
            <p:nvPr/>
          </p:nvSpPr>
          <p:spPr>
            <a:xfrm>
              <a:off x="6676564" y="793292"/>
              <a:ext cx="720000" cy="72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en-US" altLang="ko-KR" sz="2400" dirty="0" smtClean="0">
                  <a:solidFill>
                    <a:schemeClr val="tx1"/>
                  </a:solidFill>
                </a:rPr>
                <a:t>y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>
              <a:stCxn id="16" idx="0"/>
              <a:endCxn id="43" idx="2"/>
            </p:cNvCxnSpPr>
            <p:nvPr/>
          </p:nvCxnSpPr>
          <p:spPr>
            <a:xfrm flipV="1">
              <a:off x="7036564" y="1513292"/>
              <a:ext cx="0" cy="5012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9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470120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dirty="0" smtClean="0">
                <a:cs typeface="Arial" pitchFamily="34" charset="0"/>
              </a:rPr>
              <a:t>onstant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err="1" smtClean="0">
                <a:latin typeface="Courier" charset="0"/>
                <a:ea typeface="Courier" charset="0"/>
                <a:cs typeface="Courier" charset="0"/>
              </a:rPr>
              <a:t>tf.constant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(value, </a:t>
            </a:r>
            <a:r>
              <a:rPr lang="en-US" altLang="ko-KR" sz="2000" dirty="0" err="1" smtClean="0"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altLang="ko-KR" sz="20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e.g. </a:t>
            </a:r>
            <a:r>
              <a:rPr lang="pt-BR" altLang="ko-KR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pt-BR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pt-BR" altLang="ko-KR" sz="2000" dirty="0" err="1">
                <a:solidFill>
                  <a:prstClr val="black"/>
                </a:solidFill>
                <a:latin typeface="Courier" charset="0"/>
              </a:rPr>
              <a:t>constant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3</a:t>
            </a:r>
            <a:r>
              <a:rPr lang="pt-BR" altLang="ko-KR" sz="2000" dirty="0" smtClean="0">
                <a:solidFill>
                  <a:prstClr val="black"/>
                </a:solidFill>
                <a:latin typeface="Courier" charset="0"/>
              </a:rPr>
              <a:t>])</a:t>
            </a:r>
            <a:endParaRPr lang="en-US" altLang="ko-KR" sz="20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Variable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err="1" smtClean="0">
                <a:latin typeface="Courier" charset="0"/>
                <a:ea typeface="Courier" charset="0"/>
                <a:cs typeface="Courier" charset="0"/>
              </a:rPr>
              <a:t>tf.Variable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(initial-value, </a:t>
            </a:r>
            <a:r>
              <a:rPr lang="is-IS" altLang="ko-KR" sz="2000" dirty="0" smtClean="0">
                <a:latin typeface="Courier" charset="0"/>
                <a:ea typeface="Courier" charset="0"/>
                <a:cs typeface="Courier" charset="0"/>
              </a:rPr>
              <a:t>…)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is-IS" altLang="ko-KR" sz="2000" dirty="0" smtClean="0">
                <a:cs typeface="Arial" pitchFamily="34" charset="0"/>
              </a:rPr>
              <a:t>e.g. </a:t>
            </a:r>
            <a:r>
              <a:rPr lang="pt-BR" altLang="ko-KR" sz="2000" dirty="0" smtClean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pt-BR" altLang="ko-KR" sz="2000" dirty="0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smtClean="0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pt-BR" altLang="ko-KR" sz="2000" dirty="0" smtClean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pt-BR" altLang="ko-KR" sz="2000" dirty="0" err="1" smtClean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pt-BR" altLang="ko-KR" sz="2000" dirty="0" err="1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pt-BR" altLang="ko-KR" sz="2000" dirty="0" err="1" smtClean="0">
                <a:solidFill>
                  <a:prstClr val="black"/>
                </a:solidFill>
                <a:latin typeface="Courier" charset="0"/>
              </a:rPr>
              <a:t>zeros</a:t>
            </a:r>
            <a:r>
              <a:rPr lang="pt-BR" altLang="ko-KR" sz="2000" dirty="0" smtClean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pt-BR" altLang="ko-KR" sz="2000" dirty="0" err="1" smtClean="0">
                <a:solidFill>
                  <a:prstClr val="black"/>
                </a:solidFill>
                <a:latin typeface="Courier" charset="0"/>
              </a:rPr>
              <a:t>shape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,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)))</a:t>
            </a:r>
            <a:endParaRPr lang="pt-BR" altLang="ko-KR" sz="20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altLang="ko-KR" sz="2400" dirty="0" err="1" smtClean="0">
                <a:cs typeface="Arial" pitchFamily="34" charset="0"/>
              </a:rPr>
              <a:t>Placeholder</a:t>
            </a:r>
            <a:endParaRPr lang="pt-BR" altLang="ko-KR" sz="2400" dirty="0" smtClean="0">
              <a:cs typeface="Arial" pitchFamily="34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altLang="ko-KR" sz="2000" dirty="0" err="1" smtClean="0">
                <a:latin typeface="Courier" charset="0"/>
                <a:ea typeface="Courier" charset="0"/>
                <a:cs typeface="Courier" charset="0"/>
              </a:rPr>
              <a:t>tf.placeholder</a:t>
            </a:r>
            <a:r>
              <a:rPr lang="pt-BR" altLang="ko-KR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ko-KR" sz="2000" dirty="0" err="1" smtClean="0"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pt-BR" altLang="ko-KR" sz="20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altLang="ko-KR" sz="2000" dirty="0" err="1" smtClean="0"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pt-BR" altLang="ko-KR" sz="2000" dirty="0" smtClean="0">
                <a:latin typeface="Courier" charset="0"/>
                <a:ea typeface="Courier" charset="0"/>
                <a:cs typeface="Courier" charset="0"/>
              </a:rPr>
              <a:t>, ...)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altLang="ko-KR" sz="2000" dirty="0" smtClean="0">
                <a:cs typeface="Arial" pitchFamily="34" charset="0"/>
              </a:rPr>
              <a:t>e.g. </a:t>
            </a:r>
            <a:r>
              <a:rPr lang="pt-BR" altLang="ko-KR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pt-BR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pt-BR" altLang="ko-KR" sz="2000" dirty="0" err="1">
                <a:solidFill>
                  <a:prstClr val="black"/>
                </a:solidFill>
                <a:latin typeface="Courier" charset="0"/>
              </a:rPr>
              <a:t>placeholder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(tf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float32, </a:t>
            </a:r>
            <a:r>
              <a:rPr lang="pt-BR" altLang="ko-KR" sz="2000" dirty="0" err="1">
                <a:solidFill>
                  <a:prstClr val="black"/>
                </a:solidFill>
                <a:latin typeface="Courier" charset="0"/>
              </a:rPr>
              <a:t>shape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10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pt-BR" altLang="ko-KR" sz="2000" dirty="0">
                <a:solidFill>
                  <a:srgbClr val="666666"/>
                </a:solidFill>
                <a:latin typeface="Courier" charset="0"/>
              </a:rPr>
              <a:t>10</a:t>
            </a:r>
            <a:r>
              <a:rPr lang="pt-BR" altLang="ko-KR" sz="2000" dirty="0">
                <a:solidFill>
                  <a:prstClr val="black"/>
                </a:solidFill>
                <a:latin typeface="Courier" charset="0"/>
              </a:rPr>
              <a:t>))</a:t>
            </a:r>
            <a:endParaRPr lang="en-US" altLang="ko-KR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3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207085" cy="35779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Session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/>
              <a:t>Encapsulates </a:t>
            </a:r>
            <a:r>
              <a:rPr lang="en-US" altLang="ko-KR" sz="2400" dirty="0"/>
              <a:t>the environment in which Operation objects are executed, and Tensor objects are evaluated</a:t>
            </a:r>
            <a:r>
              <a:rPr lang="en-US" altLang="ko-KR" sz="2400" dirty="0" smtClean="0"/>
              <a:t>.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When you launch the graph, variables have to be explicitly </a:t>
            </a:r>
            <a:r>
              <a:rPr lang="en-US" altLang="ko-KR" sz="2400" dirty="0" smtClean="0">
                <a:cs typeface="Arial" pitchFamily="34" charset="0"/>
              </a:rPr>
              <a:t>initialized.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Placeholder tensor’s value </a:t>
            </a:r>
            <a:r>
              <a:rPr lang="en-US" altLang="ko-KR" sz="2400" dirty="0">
                <a:cs typeface="Arial" pitchFamily="34" charset="0"/>
              </a:rPr>
              <a:t>must be fed using the </a:t>
            </a:r>
            <a:r>
              <a:rPr lang="en-US" altLang="ko-KR" sz="2400" dirty="0" err="1">
                <a:cs typeface="Arial" pitchFamily="34" charset="0"/>
              </a:rPr>
              <a:t>feed_dict</a:t>
            </a:r>
            <a:r>
              <a:rPr lang="en-US" altLang="ko-KR" sz="2400" dirty="0">
                <a:cs typeface="Arial" pitchFamily="34" charset="0"/>
              </a:rPr>
              <a:t> optional argument to </a:t>
            </a:r>
            <a:r>
              <a:rPr lang="en-US" altLang="ko-KR" sz="2400" dirty="0" err="1">
                <a:cs typeface="Arial" pitchFamily="34" charset="0"/>
              </a:rPr>
              <a:t>Session.run</a:t>
            </a:r>
            <a:r>
              <a:rPr lang="en-US" altLang="ko-KR" sz="2400" dirty="0" smtClean="0">
                <a:cs typeface="Arial" pitchFamily="34" charset="0"/>
              </a:rPr>
              <a:t>(),</a:t>
            </a:r>
            <a:r>
              <a:rPr lang="ko-KR" altLang="en-US" sz="2400" dirty="0" smtClean="0">
                <a:cs typeface="Arial" pitchFamily="34" charset="0"/>
              </a:rPr>
              <a:t> </a:t>
            </a:r>
            <a:r>
              <a:rPr lang="en-US" altLang="ko-KR" sz="2400" dirty="0" err="1">
                <a:cs typeface="Arial" pitchFamily="34" charset="0"/>
              </a:rPr>
              <a:t>Tensor.eval</a:t>
            </a:r>
            <a:r>
              <a:rPr lang="en-US" altLang="ko-KR" sz="2400" dirty="0">
                <a:cs typeface="Arial" pitchFamily="34" charset="0"/>
              </a:rPr>
              <a:t>(), or </a:t>
            </a:r>
            <a:r>
              <a:rPr lang="en-US" altLang="ko-KR" sz="2400" dirty="0" err="1">
                <a:cs typeface="Arial" pitchFamily="34" charset="0"/>
              </a:rPr>
              <a:t>Operation.run</a:t>
            </a:r>
            <a:r>
              <a:rPr lang="en-US" altLang="ko-KR" sz="2400" dirty="0">
                <a:cs typeface="Arial" pitchFamily="34" charset="0"/>
              </a:rPr>
              <a:t>().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 smtClean="0"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8479" y="5047238"/>
            <a:ext cx="7636934" cy="1495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g) </a:t>
            </a:r>
            <a:r>
              <a:rPr lang="en-US" altLang="ko-KR" sz="2000" b="1" dirty="0">
                <a:solidFill>
                  <a:srgbClr val="008000"/>
                </a:solidFill>
                <a:latin typeface="Courier-Bold" charset="0"/>
              </a:rPr>
              <a:t>as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pPr>
              <a:lnSpc>
                <a:spcPct val="114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initialize_all_variables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()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en-US" altLang="ko-KR" sz="2000" dirty="0" smtClean="0">
                <a:solidFill>
                  <a:prstClr val="black"/>
                </a:solidFill>
                <a:latin typeface="Courier" charset="0"/>
              </a:rPr>
              <a:t>()</a:t>
            </a:r>
            <a:endParaRPr lang="en-US" altLang="ko-KR" sz="2000" dirty="0">
              <a:solidFill>
                <a:prstClr val="black"/>
              </a:solidFill>
              <a:latin typeface="Courier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feed_dict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{x: [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sz="2000" dirty="0" smtClean="0">
                <a:solidFill>
                  <a:prstClr val="black"/>
                </a:solidFill>
                <a:latin typeface="Courier" charset="0"/>
              </a:rPr>
              <a:t>]}</a:t>
            </a:r>
            <a:endParaRPr lang="en-US" altLang="ko-KR" sz="2000" dirty="0">
              <a:solidFill>
                <a:prstClr val="black"/>
              </a:solidFill>
              <a:latin typeface="Courier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 y, z 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([y, z],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feed_dict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feed_dict</a:t>
            </a:r>
            <a:r>
              <a:rPr lang="en-US" altLang="ko-KR" sz="2000" dirty="0" smtClean="0">
                <a:solidFill>
                  <a:prstClr val="black"/>
                </a:solidFill>
                <a:latin typeface="Courier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902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2_tfbasics.ipynb</a:t>
            </a:r>
          </a:p>
        </p:txBody>
      </p:sp>
    </p:spTree>
    <p:extLst>
      <p:ext uri="{BB962C8B-B14F-4D97-AF65-F5344CB8AC3E}">
        <p14:creationId xmlns:p14="http://schemas.microsoft.com/office/powerpoint/2010/main" val="3038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err="1" smtClean="0">
                <a:cs typeface="Arial" pitchFamily="34" charset="0"/>
              </a:rPr>
              <a:t>Softmax</a:t>
            </a:r>
            <a:r>
              <a:rPr lang="en-US" altLang="ko-KR" sz="4800" b="1" dirty="0" smtClean="0">
                <a:cs typeface="Arial" pitchFamily="34" charset="0"/>
              </a:rPr>
              <a:t> Regression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498441" y="1242391"/>
                <a:ext cx="8431022" cy="2951922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Binary classification (logistic regression)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Logistic function: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bg-BG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bg-BG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i="1" dirty="0" smtClean="0">
                    <a:latin typeface="Calibri" charset="0"/>
                    <a:ea typeface="Calibri" charset="0"/>
                    <a:cs typeface="Calibri" charset="0"/>
                  </a:rPr>
                  <a:t/>
                </a:r>
                <a:br>
                  <a:rPr lang="en-US" altLang="ko-KR" i="1" dirty="0" smtClean="0"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altLang="ko-KR" i="1" dirty="0" smtClean="0">
                    <a:latin typeface="Calibri" charset="0"/>
                    <a:ea typeface="Calibri" charset="0"/>
                    <a:cs typeface="Calibri" charset="0"/>
                  </a:rPr>
                  <a:t/>
                </a:r>
                <a:br>
                  <a:rPr lang="en-US" altLang="ko-KR" i="1" dirty="0" smtClean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altLang="ko-KR" i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𝛼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𝛽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endParaRPr lang="en-US" altLang="ko-KR" i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41" y="1242391"/>
                <a:ext cx="8431022" cy="2951922"/>
              </a:xfrm>
              <a:prstGeom prst="rect">
                <a:avLst/>
              </a:prstGeom>
              <a:blipFill rotWithShape="0">
                <a:blip r:embed="rId3"/>
                <a:stretch>
                  <a:fillRect l="-1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268" y="1905140"/>
            <a:ext cx="3061259" cy="2040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478563" y="3734321"/>
                <a:ext cx="9246031" cy="1728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bg-BG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bg-BG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bg-BG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−(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>
                    <a:ea typeface="Calibri" charset="0"/>
                    <a:cs typeface="Calibri" charset="0"/>
                  </a:rPr>
                  <a:t>May regard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e>
                      <m:sup>
                        <m:r>
                          <a:rPr lang="bg-BG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ko-KR" dirty="0">
                    <a:latin typeface="Calibri" charset="0"/>
                    <a:ea typeface="Calibri" charset="0"/>
                    <a:cs typeface="Calibri" charset="0"/>
                  </a:rPr>
                  <a:t> as point </a:t>
                </a:r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=1</m:t>
                    </m:r>
                  </m:oMath>
                </a14:m>
                <a:r>
                  <a:rPr lang="en-US" altLang="ko-KR" dirty="0"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   </a:t>
                </a:r>
                <a:r>
                  <a:rPr lang="en-US" altLang="ko-KR" dirty="0">
                    <a:latin typeface="Calibri" charset="0"/>
                    <a:ea typeface="Calibri" charset="0"/>
                    <a:cs typeface="Calibri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Calibri" charset="0"/>
                    <a:ea typeface="Calibri" charset="0"/>
                    <a:cs typeface="Calibri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altLang="ko-KR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=0</m:t>
                    </m:r>
                  </m:oMath>
                </a14:m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en-US" altLang="ko-KR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>
                    <a:latin typeface="Calibri" charset="0"/>
                    <a:ea typeface="Calibri" charset="0"/>
                    <a:cs typeface="Calibri" charset="0"/>
                  </a:rPr>
                  <a:t>If we normalize (divide) it by sum of all points, we can get the probability.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63" y="3734321"/>
                <a:ext cx="9246031" cy="1728935"/>
              </a:xfrm>
              <a:prstGeom prst="rect">
                <a:avLst/>
              </a:prstGeom>
              <a:blipFill rotWithShape="0">
                <a:blip r:embed="rId5"/>
                <a:stretch>
                  <a:fillRect b="-24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1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35231" y="3595015"/>
            <a:ext cx="5361383" cy="3161109"/>
            <a:chOff x="5929312" y="3012490"/>
            <a:chExt cx="6262687" cy="38455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12" y="3012490"/>
              <a:ext cx="6262687" cy="384551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929312" y="4071938"/>
              <a:ext cx="3929063" cy="714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442159" y="1269201"/>
                <a:ext cx="8701841" cy="400350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342900" indent="-3429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>
                    <a:latin typeface="Calibri" charset="0"/>
                    <a:ea typeface="Calibri" charset="0"/>
                    <a:cs typeface="Calibri" charset="0"/>
                  </a:rPr>
                  <a:t>Two-class classification (logistic regression</a:t>
                </a:r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Cost 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function</a:t>
                </a:r>
              </a:p>
              <a:p>
                <a:pPr marL="1143000" lvl="2" indent="-3429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Cross entropy (negative log-likelihood)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143000" lvl="2" indent="-3429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is-I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is-I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func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ko-KR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143000" lvl="2" indent="-3429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𝑀𝐿𝐸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𝐽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Need to optimize it using gradient</a:t>
                </a:r>
              </a:p>
            </p:txBody>
          </p:sp>
        </mc:Choice>
        <mc:Fallback xmlns="">
          <p:sp>
            <p:nvSpPr>
              <p:cNvPr id="6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9" y="1269201"/>
                <a:ext cx="8701841" cy="4003508"/>
              </a:xfrm>
              <a:prstGeom prst="rect">
                <a:avLst/>
              </a:prstGeom>
              <a:blipFill rotWithShape="0">
                <a:blip r:embed="rId4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19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91" y="2042680"/>
            <a:ext cx="6990248" cy="1794794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29519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Multinomial logistic regression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Model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Cost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99" y="4395434"/>
            <a:ext cx="6664876" cy="19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Contents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166191"/>
            <a:ext cx="8093123" cy="519889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smtClean="0">
                <a:cs typeface="Arial" pitchFamily="34" charset="0"/>
              </a:rPr>
              <a:t>Dataset: </a:t>
            </a:r>
            <a:r>
              <a:rPr lang="en-US" altLang="ko-KR" sz="2800" dirty="0" err="1" smtClean="0">
                <a:cs typeface="Arial" pitchFamily="34" charset="0"/>
              </a:rPr>
              <a:t>notMNIST</a:t>
            </a:r>
            <a:endParaRPr lang="en-US" altLang="ko-KR" sz="28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err="1" smtClean="0">
                <a:cs typeface="Arial" pitchFamily="34" charset="0"/>
              </a:rPr>
              <a:t>TensorFlow</a:t>
            </a:r>
            <a:r>
              <a:rPr lang="en-US" altLang="ko-KR" sz="2800" dirty="0" smtClean="0">
                <a:cs typeface="Arial" pitchFamily="34" charset="0"/>
              </a:rPr>
              <a:t> Basics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err="1" smtClean="0">
                <a:cs typeface="Arial" pitchFamily="34" charset="0"/>
              </a:rPr>
              <a:t>Softmax</a:t>
            </a:r>
            <a:r>
              <a:rPr lang="en-US" altLang="ko-KR" sz="2800" dirty="0" smtClean="0">
                <a:cs typeface="Arial" pitchFamily="34" charset="0"/>
              </a:rPr>
              <a:t> Regression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smtClean="0">
                <a:cs typeface="Arial" pitchFamily="34" charset="0"/>
              </a:rPr>
              <a:t>Neural Network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smtClean="0">
                <a:cs typeface="Arial" pitchFamily="34" charset="0"/>
              </a:rPr>
              <a:t>Regularization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smtClean="0">
                <a:cs typeface="Arial" pitchFamily="34" charset="0"/>
              </a:rPr>
              <a:t>Convolutional Neural Network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dirty="0" smtClean="0">
                <a:cs typeface="Arial" pitchFamily="34" charset="0"/>
              </a:rPr>
              <a:t>Saving and Restoring</a:t>
            </a:r>
            <a:endParaRPr lang="en-US" altLang="ko-KR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91" y="2042680"/>
            <a:ext cx="6990248" cy="1794794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29519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Multinomial logistic regression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Model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Cost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99" y="4395434"/>
            <a:ext cx="6664876" cy="19942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73" y="925198"/>
            <a:ext cx="3138265" cy="6192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94301" y="2152184"/>
            <a:ext cx="3759737" cy="168529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36515" y="925198"/>
            <a:ext cx="3217523" cy="6192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>
            <a:stCxn id="8" idx="2"/>
          </p:cNvCxnSpPr>
          <p:nvPr/>
        </p:nvCxnSpPr>
        <p:spPr>
          <a:xfrm>
            <a:off x="6745277" y="1544454"/>
            <a:ext cx="1211" cy="61888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784905" y="1543434"/>
            <a:ext cx="1433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Softmax</a:t>
            </a:r>
            <a:endParaRPr lang="en-US" altLang="ko-KR" sz="2000" b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242391"/>
            <a:ext cx="8431022" cy="29519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Multinomial logistic regression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12" y="2299076"/>
            <a:ext cx="7557025" cy="30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565345" y="1242391"/>
                <a:ext cx="8578655" cy="523646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𝐾</m:t>
                    </m:r>
                    <m:r>
                      <a:rPr lang="en-US" altLang="ko-KR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=4</m:t>
                    </m:r>
                  </m:oMath>
                </a14:m>
                <a:endParaRPr lang="en-US" altLang="ko-KR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True label: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=2</m:t>
                    </m:r>
                  </m:oMath>
                </a14:m>
                <a:endParaRPr lang="en-US" altLang="ko-KR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if we represent it as one-hot encoding,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=[0, 1, 0, 0]</m:t>
                    </m:r>
                  </m:oMath>
                </a14:m>
                <a:endParaRPr lang="en-US" altLang="ko-KR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Prediction result</a:t>
                </a: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−5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.0</m:t>
                        </m:r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4.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1.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a:rPr lang="hr-HR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−3</m:t>
                        </m:r>
                        <m:r>
                          <a:rPr lang="en-US" altLang="ko-KR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.0</m:t>
                        </m:r>
                      </m:e>
                    </m:d>
                  </m:oMath>
                </a14:m>
                <a:endParaRPr lang="en-US" altLang="ko-KR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1.17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−04,   9.51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−01,   4.73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−02,   8.67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  <m:r>
                          <a:rPr lang="de-DE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−04</m:t>
                        </m:r>
                      </m:e>
                    </m:d>
                  </m:oMath>
                </a14:m>
                <a:endParaRPr lang="en-US" altLang="ko-KR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𝑙𝑜𝑔</m:t>
                    </m:r>
                    <m:d>
                      <m:dPr>
                        <m:ctrlPr>
                          <a:rPr lang="is-IS" altLang="ko-KR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=[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−9.04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−0.0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5,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−3.0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5, 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−7.0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5]</m:t>
                    </m:r>
                  </m:oMath>
                </a14:m>
                <a:endParaRPr lang="en-US" altLang="ko-KR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dirty="0" smtClean="0">
                    <a:latin typeface="Calibri" charset="0"/>
                    <a:ea typeface="Calibri" charset="0"/>
                    <a:cs typeface="Calibri" charset="0"/>
                  </a:rPr>
                  <a:t>Cost function</a:t>
                </a: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−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∗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𝑙𝑜𝑔</m:t>
                    </m:r>
                    <m:d>
                      <m:dPr>
                        <m:ctrlPr>
                          <a:rPr lang="is-I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0, 1, 0, 0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∗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[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9.04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0.0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5,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3.0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5, </m:t>
                    </m:r>
                    <m:r>
                      <a:rPr lang="nb-NO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 7.0</m:t>
                    </m:r>
                    <m:r>
                      <a:rPr lang="en-US" altLang="ko-KR" i="1">
                        <a:latin typeface="Cambria Math" charset="0"/>
                        <a:ea typeface="Calibri" charset="0"/>
                        <a:cs typeface="Calibri" charset="0"/>
                      </a:rPr>
                      <m:t>5]</m:t>
                    </m:r>
                  </m:oMath>
                </a14:m>
                <a:endParaRPr lang="en-US" altLang="ko-KR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5" y="1242391"/>
                <a:ext cx="8578655" cy="5236468"/>
              </a:xfrm>
              <a:prstGeom prst="rect">
                <a:avLst/>
              </a:prstGeom>
              <a:blipFill rotWithShape="0">
                <a:blip r:embed="rId3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51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Softmax</a:t>
            </a:r>
            <a:r>
              <a:rPr lang="en-US" altLang="ko-KR" sz="3200" b="1" dirty="0" smtClean="0">
                <a:cs typeface="Arial" pitchFamily="34" charset="0"/>
              </a:rPr>
              <a:t> Regression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3_softmax_nn.ipynb</a:t>
            </a:r>
          </a:p>
        </p:txBody>
      </p:sp>
    </p:spTree>
    <p:extLst>
      <p:ext uri="{BB962C8B-B14F-4D97-AF65-F5344CB8AC3E}">
        <p14:creationId xmlns:p14="http://schemas.microsoft.com/office/powerpoint/2010/main" val="8934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smtClean="0">
                <a:cs typeface="Arial" pitchFamily="34" charset="0"/>
              </a:rPr>
              <a:t>Neural Network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5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5345" y="1242391"/>
            <a:ext cx="8578655" cy="10379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XOR Problem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1438903" y="2462795"/>
            <a:ext cx="0" cy="3324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1008824" y="5426845"/>
            <a:ext cx="41031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955120" y="2280356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29967" y="5317909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03704" y="5317909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9967" y="2884377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03704" y="2884377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591185" y="5426846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649534" y="3980118"/>
            <a:ext cx="6044141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3000">
                <a:latin typeface="Calibri" charset="0"/>
                <a:ea typeface="Calibri" charset="0"/>
                <a:cs typeface="Calibri" charset="0"/>
              </a:rPr>
              <a:t>I’d like to classify 0(●) and 1(○).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5345" y="1242391"/>
            <a:ext cx="8578655" cy="10379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If only with linear classifier (e.g. logistic regression model), </a:t>
            </a:r>
            <a:r>
              <a:rPr lang="is-IS" altLang="ko-KR" sz="2400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삼각형 14"/>
          <p:cNvSpPr/>
          <p:nvPr/>
        </p:nvSpPr>
        <p:spPr>
          <a:xfrm rot="10800000">
            <a:off x="4972747" y="2280356"/>
            <a:ext cx="3957967" cy="3781944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삼각형 15"/>
          <p:cNvSpPr/>
          <p:nvPr/>
        </p:nvSpPr>
        <p:spPr>
          <a:xfrm>
            <a:off x="4953613" y="2280356"/>
            <a:ext cx="3950785" cy="3775082"/>
          </a:xfrm>
          <a:prstGeom prst="triangle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286483" y="2917507"/>
            <a:ext cx="0" cy="3324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4856404" y="5870841"/>
            <a:ext cx="41031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/>
          <p:cNvSpPr txBox="1">
            <a:spLocks/>
          </p:cNvSpPr>
          <p:nvPr/>
        </p:nvSpPr>
        <p:spPr>
          <a:xfrm>
            <a:off x="4802699" y="2724351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77547" y="5761905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51284" y="5761905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77547" y="3328372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151284" y="3328372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8438765" y="5870841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5" name="직선 연결선[R] 24"/>
          <p:cNvCxnSpPr/>
          <p:nvPr/>
        </p:nvCxnSpPr>
        <p:spPr>
          <a:xfrm>
            <a:off x="5041047" y="2369821"/>
            <a:ext cx="3831203" cy="36446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717478" y="3465831"/>
            <a:ext cx="1770338" cy="25964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0509" y="2280357"/>
            <a:ext cx="4297371" cy="1437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삼각형 27"/>
          <p:cNvSpPr/>
          <p:nvPr/>
        </p:nvSpPr>
        <p:spPr>
          <a:xfrm rot="10800000">
            <a:off x="201912" y="3702881"/>
            <a:ext cx="2526969" cy="2476929"/>
          </a:xfrm>
          <a:prstGeom prst="triangle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삼각형 28"/>
          <p:cNvSpPr/>
          <p:nvPr/>
        </p:nvSpPr>
        <p:spPr>
          <a:xfrm>
            <a:off x="190508" y="3717696"/>
            <a:ext cx="2460758" cy="2344604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0" name="직선 연결선[R] 29"/>
          <p:cNvCxnSpPr/>
          <p:nvPr/>
        </p:nvCxnSpPr>
        <p:spPr>
          <a:xfrm>
            <a:off x="962802" y="2895803"/>
            <a:ext cx="0" cy="3324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>
            <a:off x="532723" y="5859853"/>
            <a:ext cx="41031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/>
          <p:cNvSpPr txBox="1">
            <a:spLocks/>
          </p:cNvSpPr>
          <p:nvPr/>
        </p:nvSpPr>
        <p:spPr>
          <a:xfrm>
            <a:off x="479018" y="2713363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53866" y="5750917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827603" y="5750917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53866" y="3317384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27603" y="3317384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4115084" y="5859853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8" name="직선 연결선[R] 37"/>
          <p:cNvCxnSpPr/>
          <p:nvPr/>
        </p:nvCxnSpPr>
        <p:spPr>
          <a:xfrm>
            <a:off x="145418" y="3674594"/>
            <a:ext cx="2722946" cy="2602217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5345" y="1242391"/>
            <a:ext cx="8578655" cy="10379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But if we combine them, </a:t>
            </a:r>
            <a:r>
              <a:rPr lang="is-IS" altLang="ko-KR" sz="2400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10294" y="3465832"/>
            <a:ext cx="1770338" cy="25964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83325" y="2280357"/>
            <a:ext cx="4297371" cy="1437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삼각형 40"/>
          <p:cNvSpPr/>
          <p:nvPr/>
        </p:nvSpPr>
        <p:spPr>
          <a:xfrm rot="10800000">
            <a:off x="2394728" y="3702881"/>
            <a:ext cx="2526969" cy="2476929"/>
          </a:xfrm>
          <a:prstGeom prst="triangle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삼각형 41"/>
          <p:cNvSpPr/>
          <p:nvPr/>
        </p:nvSpPr>
        <p:spPr>
          <a:xfrm rot="10800000">
            <a:off x="2722665" y="2280356"/>
            <a:ext cx="3957967" cy="3781944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3" name="직선 연결선[R] 42"/>
          <p:cNvCxnSpPr/>
          <p:nvPr/>
        </p:nvCxnSpPr>
        <p:spPr>
          <a:xfrm>
            <a:off x="2810099" y="2369821"/>
            <a:ext cx="3831203" cy="36446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삼각형 43"/>
          <p:cNvSpPr/>
          <p:nvPr/>
        </p:nvSpPr>
        <p:spPr>
          <a:xfrm>
            <a:off x="2383324" y="3717697"/>
            <a:ext cx="2460758" cy="2344604"/>
          </a:xfrm>
          <a:prstGeom prst="triangle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5" name="직선 연결선[R] 44"/>
          <p:cNvCxnSpPr/>
          <p:nvPr/>
        </p:nvCxnSpPr>
        <p:spPr>
          <a:xfrm>
            <a:off x="3155618" y="2895803"/>
            <a:ext cx="0" cy="3324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2725539" y="5859853"/>
            <a:ext cx="41031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/>
          <p:cNvSpPr txBox="1">
            <a:spLocks/>
          </p:cNvSpPr>
          <p:nvPr/>
        </p:nvSpPr>
        <p:spPr>
          <a:xfrm>
            <a:off x="2671834" y="2713363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046682" y="5750917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020419" y="5750917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046682" y="3317384"/>
            <a:ext cx="217872" cy="2178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20419" y="3317384"/>
            <a:ext cx="217872" cy="21787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6307900" y="5859853"/>
            <a:ext cx="557849" cy="495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defTabSz="685800" latinLnBrk="0">
              <a:spcBef>
                <a:spcPct val="20000"/>
              </a:spcBef>
              <a:defRPr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3" name="직선 연결선[R] 52"/>
          <p:cNvCxnSpPr/>
          <p:nvPr/>
        </p:nvCxnSpPr>
        <p:spPr>
          <a:xfrm>
            <a:off x="2338234" y="3674594"/>
            <a:ext cx="2722946" cy="2602217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6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5345" y="1163368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Put hidden layer between input and output layer!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Consists of fully-connected layers 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in which neurons between two adjacent layers are fully pairwise </a:t>
            </a: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connected.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eurons 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within a single layer share no </a:t>
            </a: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connections.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68" y="3725718"/>
            <a:ext cx="4424795" cy="30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5345" y="1163368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Activation Functions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81" y="1769352"/>
            <a:ext cx="2986551" cy="20323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87" y="1940529"/>
            <a:ext cx="2900676" cy="1898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43" y="4378316"/>
            <a:ext cx="3072426" cy="20514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78" y="4378316"/>
            <a:ext cx="3299294" cy="205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92281" y="3712737"/>
            <a:ext cx="10166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000">
                <a:latin typeface="Calibri" charset="0"/>
                <a:ea typeface="Calibri" charset="0"/>
                <a:cs typeface="Calibri" charset="0"/>
              </a:rPr>
              <a:t>Sigmoid</a:t>
            </a: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17582" y="3712737"/>
            <a:ext cx="6608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000" dirty="0" err="1" smtClean="0">
                <a:latin typeface="Calibri" charset="0"/>
                <a:ea typeface="Calibri" charset="0"/>
                <a:cs typeface="Calibri" charset="0"/>
              </a:rPr>
              <a:t>tanh</a:t>
            </a: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00091" y="6304002"/>
            <a:ext cx="7151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000" dirty="0" err="1" smtClean="0">
                <a:latin typeface="Calibri" charset="0"/>
                <a:ea typeface="Calibri" charset="0"/>
                <a:cs typeface="Calibri" charset="0"/>
              </a:rPr>
              <a:t>ReLU</a:t>
            </a: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2352" y="6874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065852" y="6304002"/>
            <a:ext cx="13643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Leaky </a:t>
            </a:r>
            <a:r>
              <a:rPr lang="en-US" altLang="ko-KR" sz="2000" dirty="0" err="1" smtClean="0">
                <a:latin typeface="Calibri" charset="0"/>
                <a:ea typeface="Calibri" charset="0"/>
                <a:cs typeface="Calibri" charset="0"/>
              </a:rPr>
              <a:t>ReLU</a:t>
            </a:r>
            <a:endParaRPr lang="en-US" altLang="ko-KR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Dataset: </a:t>
            </a:r>
            <a:r>
              <a:rPr lang="en-US" altLang="ko-KR" sz="4800" b="1" dirty="0" err="1">
                <a:cs typeface="Arial" pitchFamily="34" charset="0"/>
              </a:rPr>
              <a:t>notMNIST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4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65345" y="1163368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 smtClean="0">
                <a:latin typeface="Courier" charset="0"/>
                <a:ea typeface="Courier" charset="0"/>
                <a:cs typeface="Courier" charset="0"/>
              </a:rPr>
              <a:t>tf.nn.relu</a:t>
            </a:r>
            <a:r>
              <a:rPr lang="en-US" altLang="ko-KR" sz="2400" dirty="0" smtClean="0">
                <a:latin typeface="Courier" charset="0"/>
                <a:ea typeface="Courier" charset="0"/>
                <a:cs typeface="Courier" charset="0"/>
              </a:rPr>
              <a:t>(features, </a:t>
            </a:r>
            <a:r>
              <a:rPr lang="is-IS" altLang="ko-KR" sz="2400" dirty="0" smtClean="0">
                <a:latin typeface="Courier" charset="0"/>
                <a:ea typeface="Courier" charset="0"/>
                <a:cs typeface="Courier" charset="0"/>
              </a:rPr>
              <a:t>…)</a:t>
            </a:r>
            <a:endParaRPr lang="en-US" altLang="ko-KR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09" y="1163368"/>
            <a:ext cx="3072426" cy="2051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2352" y="6874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57956" y="3254145"/>
            <a:ext cx="19098382" cy="3197529"/>
            <a:chOff x="857956" y="3254145"/>
            <a:chExt cx="19098382" cy="3197529"/>
          </a:xfrm>
        </p:grpSpPr>
        <p:sp>
          <p:nvSpPr>
            <p:cNvPr id="12" name="직사각형 11"/>
            <p:cNvSpPr/>
            <p:nvPr/>
          </p:nvSpPr>
          <p:spPr>
            <a:xfrm>
              <a:off x="857956" y="3519339"/>
              <a:ext cx="19098382" cy="2585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altLang="ko-KR" b="1" dirty="0">
                  <a:solidFill>
                    <a:srgbClr val="008000"/>
                  </a:solidFill>
                  <a:latin typeface="Courier-Bold" charset="0"/>
                </a:rPr>
                <a:t>with</a:t>
              </a:r>
              <a:r>
                <a:rPr lang="en-US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en-US" altLang="ko-KR" dirty="0" err="1">
                  <a:solidFill>
                    <a:prstClr val="black"/>
                  </a:solidFill>
                  <a:latin typeface="Courier" charset="0"/>
                </a:rPr>
                <a:t>graph</a:t>
              </a:r>
              <a:r>
                <a:rPr lang="en-US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en-US" altLang="ko-KR" dirty="0" err="1">
                  <a:solidFill>
                    <a:prstClr val="black"/>
                  </a:solidFill>
                  <a:latin typeface="Courier" charset="0"/>
                </a:rPr>
                <a:t>as_default</a:t>
              </a:r>
              <a:r>
                <a:rPr lang="en-US" altLang="ko-KR" dirty="0">
                  <a:solidFill>
                    <a:prstClr val="black"/>
                  </a:solidFill>
                  <a:latin typeface="Courier" charset="0"/>
                </a:rPr>
                <a:t>():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  <a:p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weights_1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Variable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truncated_normal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([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image_size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*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image_size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,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size_of_hidden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]))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biases_1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Variable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zeros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([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size_of_hidden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]))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logits_1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matmul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tf_train_dataset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, weights_1)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+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biases_1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output_1 </a:t>
              </a:r>
              <a:r>
                <a:rPr lang="de-DE" altLang="ko-KR" b="1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b="1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nn</a:t>
              </a:r>
              <a:r>
                <a:rPr lang="de-DE" altLang="ko-KR" b="1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relu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(logits_1)</a:t>
              </a:r>
            </a:p>
            <a:p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98135" y="3254145"/>
              <a:ext cx="1117600" cy="3197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 again.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3_softmax_nn.ipynb</a:t>
            </a:r>
          </a:p>
        </p:txBody>
      </p:sp>
    </p:spTree>
    <p:extLst>
      <p:ext uri="{BB962C8B-B14F-4D97-AF65-F5344CB8AC3E}">
        <p14:creationId xmlns:p14="http://schemas.microsoft.com/office/powerpoint/2010/main" val="8465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smtClean="0">
                <a:cs typeface="Arial" pitchFamily="34" charset="0"/>
              </a:rPr>
              <a:t>Regularization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65345" y="1163368"/>
                <a:ext cx="8578655" cy="243778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Let’s make the model which explains the data below.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charset="0"/>
                        <a:cs typeface="Arial" pitchFamily="34" charset="0"/>
                      </a:rPr>
                      <m:t>𝑦</m:t>
                    </m:r>
                    <m:r>
                      <a:rPr lang="en-US" altLang="ko-KR" sz="2400" i="1">
                        <a:latin typeface="Cambria Math" charset="0"/>
                        <a:cs typeface="Arial" pitchFamily="34" charset="0"/>
                      </a:rPr>
                      <m:t>=</m:t>
                    </m:r>
                    <m:r>
                      <a:rPr lang="en-US" altLang="ko-KR" sz="2400" i="1">
                        <a:latin typeface="Cambria Math" charset="0"/>
                        <a:cs typeface="Arial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  <a:cs typeface="Arial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2400" i="1">
                        <a:latin typeface="Cambria Math" charset="0"/>
                        <a:cs typeface="Arial" pitchFamily="34" charset="0"/>
                      </a:rPr>
                      <m:t>+</m:t>
                    </m:r>
                    <m:r>
                      <a:rPr lang="en-US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ko-KR" sz="2400" dirty="0">
                  <a:latin typeface="Arial" pitchFamily="34" charset="0"/>
                  <a:cs typeface="Arial" pitchFamily="34" charset="0"/>
                </a:endParaRP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5" y="1163368"/>
                <a:ext cx="8578655" cy="2437788"/>
              </a:xfrm>
              <a:prstGeom prst="rect">
                <a:avLst/>
              </a:prstGeom>
              <a:blipFill rotWithShape="0">
                <a:blip r:embed="rId3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66" y="2872351"/>
            <a:ext cx="4343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8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Three candidates</a:t>
            </a: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7421" y="2264231"/>
            <a:ext cx="8399730" cy="2589024"/>
            <a:chOff x="490101" y="3401370"/>
            <a:chExt cx="8399730" cy="25890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01" y="3401370"/>
              <a:ext cx="8399730" cy="258902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962400" y="5700889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45823" y="5753327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13289" y="4961466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2679" y="4946171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Subtitle 2"/>
          <p:cNvSpPr txBox="1">
            <a:spLocks/>
          </p:cNvSpPr>
          <p:nvPr/>
        </p:nvSpPr>
        <p:spPr>
          <a:xfrm>
            <a:off x="417959" y="5043221"/>
            <a:ext cx="8578655" cy="103386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Need to choose one of them</a:t>
            </a:r>
            <a:r>
              <a:rPr lang="is-IS" altLang="ko-KR" sz="2400" dirty="0" smtClean="0">
                <a:latin typeface="Calibri" charset="0"/>
                <a:ea typeface="Calibri" charset="0"/>
                <a:cs typeface="Calibri" charset="0"/>
              </a:rPr>
              <a:t>… Which one is the best?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Three candidates</a:t>
            </a: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7421" y="2264231"/>
            <a:ext cx="8399730" cy="2589024"/>
            <a:chOff x="490101" y="3401370"/>
            <a:chExt cx="8399730" cy="25890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01" y="3401370"/>
              <a:ext cx="8399730" cy="258902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962400" y="5700889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45823" y="5753327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13289" y="4961466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2679" y="4946171"/>
              <a:ext cx="225778" cy="237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Subtitle 2"/>
          <p:cNvSpPr txBox="1">
            <a:spLocks/>
          </p:cNvSpPr>
          <p:nvPr/>
        </p:nvSpPr>
        <p:spPr>
          <a:xfrm>
            <a:off x="417959" y="5043221"/>
            <a:ext cx="8578655" cy="103386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Need to choose one of them</a:t>
            </a:r>
            <a:r>
              <a:rPr lang="is-IS" altLang="ko-KR" sz="2400" dirty="0" smtClean="0">
                <a:latin typeface="Calibri" charset="0"/>
                <a:ea typeface="Calibri" charset="0"/>
                <a:cs typeface="Calibri" charset="0"/>
              </a:rPr>
              <a:t>… Which one is the best?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639602" y="2216185"/>
            <a:ext cx="1348352" cy="8397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342900" indent="-342900" algn="ctr" defTabSz="685800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3000" b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This?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Overfitting problem</a:t>
            </a: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26" y="2212038"/>
            <a:ext cx="4973119" cy="366670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6292173" y="3396351"/>
            <a:ext cx="2371238" cy="8397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defTabSz="685800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 error</a:t>
            </a:r>
            <a:endParaRPr lang="en-US" sz="14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292173" y="4862268"/>
            <a:ext cx="2371238" cy="8397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defTabSz="685800" latinLnBrk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40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training error</a:t>
            </a:r>
            <a:endParaRPr lang="en-US" sz="1400" dirty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Several methods to avoid overfitting problem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L2 regularization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Dropout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s-IS" altLang="ko-KR" sz="2400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490101" y="1266400"/>
                <a:ext cx="8578655" cy="243778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L2 regularization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Add L2 penalty (</a:t>
                </a:r>
                <a14:m>
                  <m:oMath xmlns:m="http://schemas.openxmlformats.org/officeDocument/2006/math">
                    <m:r>
                      <a:rPr lang="bg-BG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lang="bg-BG" altLang="ko-KR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altLang="ko-K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 smtClean="0">
                    <a:latin typeface="Calibri" charset="0"/>
                    <a:ea typeface="Calibri" charset="0"/>
                    <a:cs typeface="Calibri" charset="0"/>
                  </a:rPr>
                  <a:t>) to cost function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400" dirty="0" smtClean="0">
                    <a:latin typeface="Courier" charset="0"/>
                    <a:ea typeface="Courier" charset="0"/>
                    <a:cs typeface="Courier" charset="0"/>
                  </a:rPr>
                  <a:t>tf.nn.l2_loss(t, </a:t>
                </a:r>
                <a:r>
                  <a:rPr lang="is-IS" altLang="ko-KR" sz="2400" dirty="0" smtClean="0">
                    <a:latin typeface="Courier" charset="0"/>
                    <a:ea typeface="Courier" charset="0"/>
                    <a:cs typeface="Courier" charset="0"/>
                  </a:rPr>
                  <a:t>…)</a:t>
                </a:r>
                <a:endParaRPr lang="en-US" altLang="ko-KR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01" y="1266400"/>
                <a:ext cx="8578655" cy="2437788"/>
              </a:xfrm>
              <a:prstGeom prst="rect">
                <a:avLst/>
              </a:prstGeom>
              <a:blipFill rotWithShape="0">
                <a:blip r:embed="rId3"/>
                <a:stretch>
                  <a:fillRect l="-1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945838" y="2721531"/>
            <a:ext cx="11840824" cy="4255911"/>
            <a:chOff x="832949" y="2055488"/>
            <a:chExt cx="11840824" cy="4255911"/>
          </a:xfrm>
        </p:grpSpPr>
        <p:sp>
          <p:nvSpPr>
            <p:cNvPr id="3" name="직사각형 2"/>
            <p:cNvSpPr/>
            <p:nvPr/>
          </p:nvSpPr>
          <p:spPr>
            <a:xfrm>
              <a:off x="832949" y="2906172"/>
              <a:ext cx="11840824" cy="2554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8000"/>
                  </a:solidFill>
                  <a:latin typeface="Courier-Bold" charset="0"/>
                </a:rPr>
                <a:t>with</a:t>
              </a:r>
              <a:r>
                <a:rPr lang="en-US" altLang="ko-KR" sz="20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en-US" altLang="ko-KR" sz="2000" dirty="0" err="1">
                  <a:solidFill>
                    <a:prstClr val="black"/>
                  </a:solidFill>
                  <a:latin typeface="Courier" charset="0"/>
                </a:rPr>
                <a:t>graph</a:t>
              </a:r>
              <a:r>
                <a:rPr lang="en-US" altLang="ko-KR" sz="20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en-US" altLang="ko-KR" sz="2000" dirty="0" err="1">
                  <a:solidFill>
                    <a:prstClr val="black"/>
                  </a:solidFill>
                  <a:latin typeface="Courier" charset="0"/>
                </a:rPr>
                <a:t>as_default</a:t>
              </a:r>
              <a:r>
                <a:rPr lang="en-US" altLang="ko-KR" sz="2000" dirty="0">
                  <a:solidFill>
                    <a:prstClr val="black"/>
                  </a:solidFill>
                  <a:latin typeface="Courier" charset="0"/>
                </a:rPr>
                <a:t>():</a:t>
              </a:r>
            </a:p>
            <a:p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2000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sz="2000" dirty="0">
                <a:solidFill>
                  <a:prstClr val="black"/>
                </a:solidFill>
                <a:latin typeface="Courier" charset="0"/>
              </a:endParaRPr>
            </a:p>
            <a:p>
              <a:endParaRPr lang="de-DE" altLang="ko-KR" sz="2000" dirty="0">
                <a:solidFill>
                  <a:prstClr val="black"/>
                </a:solidFill>
                <a:latin typeface="Courier" charset="0"/>
              </a:endParaRPr>
            </a:p>
            <a:p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loss</a:t>
              </a:r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sz="20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sz="20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reduce_mean</a:t>
              </a:r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(</a:t>
              </a:r>
            </a:p>
            <a:p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   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sz="20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nn</a:t>
              </a:r>
              <a:r>
                <a:rPr lang="de-DE" altLang="ko-KR" sz="20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softmax_cross_entropy_with_logits</a:t>
              </a:r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logits</a:t>
              </a:r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, </a:t>
              </a:r>
              <a:r>
                <a:rPr lang="de-DE" altLang="ko-KR" sz="2000" dirty="0" err="1">
                  <a:solidFill>
                    <a:prstClr val="black"/>
                  </a:solidFill>
                  <a:latin typeface="Courier" charset="0"/>
                </a:rPr>
                <a:t>tf_train_labels</a:t>
              </a:r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)) \</a:t>
              </a:r>
            </a:p>
            <a:p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   </a:t>
              </a:r>
              <a:r>
                <a:rPr lang="de-DE" altLang="ko-KR" sz="2000" b="1" dirty="0">
                  <a:solidFill>
                    <a:srgbClr val="666666"/>
                  </a:solidFill>
                  <a:latin typeface="Courier" charset="0"/>
                </a:rPr>
                <a:t>+</a:t>
              </a:r>
              <a:r>
                <a:rPr lang="de-DE" altLang="ko-KR" sz="2000" b="1" dirty="0">
                  <a:solidFill>
                    <a:prstClr val="black"/>
                  </a:solidFill>
                  <a:latin typeface="Courier" charset="0"/>
                </a:rPr>
                <a:t> l2_lambda </a:t>
              </a:r>
              <a:r>
                <a:rPr lang="de-DE" altLang="ko-KR" sz="2000" b="1" dirty="0">
                  <a:solidFill>
                    <a:srgbClr val="666666"/>
                  </a:solidFill>
                  <a:latin typeface="Courier" charset="0"/>
                </a:rPr>
                <a:t>*</a:t>
              </a:r>
              <a:r>
                <a:rPr lang="de-DE" altLang="ko-KR" sz="2000" b="1" dirty="0">
                  <a:solidFill>
                    <a:prstClr val="black"/>
                  </a:solidFill>
                  <a:latin typeface="Courier" charset="0"/>
                </a:rPr>
                <a:t> tf</a:t>
              </a:r>
              <a:r>
                <a:rPr lang="de-DE" altLang="ko-KR" sz="2000" b="1" dirty="0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2000" b="1" dirty="0">
                  <a:solidFill>
                    <a:prstClr val="black"/>
                  </a:solidFill>
                  <a:latin typeface="Courier" charset="0"/>
                </a:rPr>
                <a:t>nn</a:t>
              </a:r>
              <a:r>
                <a:rPr lang="de-DE" altLang="ko-KR" sz="2000" b="1" dirty="0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2000" b="1" dirty="0">
                  <a:solidFill>
                    <a:prstClr val="black"/>
                  </a:solidFill>
                  <a:latin typeface="Courier" charset="0"/>
                </a:rPr>
                <a:t>l2_loss(</a:t>
              </a:r>
              <a:r>
                <a:rPr lang="de-DE" altLang="ko-KR" sz="2000" b="1" dirty="0" err="1">
                  <a:solidFill>
                    <a:prstClr val="black"/>
                  </a:solidFill>
                  <a:latin typeface="Courier" charset="0"/>
                </a:rPr>
                <a:t>weights</a:t>
              </a:r>
              <a:r>
                <a:rPr lang="de-DE" altLang="ko-KR" sz="2000" b="1" dirty="0">
                  <a:solidFill>
                    <a:prstClr val="black"/>
                  </a:solidFill>
                  <a:latin typeface="Courier" charset="0"/>
                </a:rPr>
                <a:t>)</a:t>
              </a:r>
            </a:p>
            <a:p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 </a:t>
              </a:r>
            </a:p>
            <a:p>
              <a:r>
                <a:rPr lang="de-DE" altLang="ko-KR" sz="20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2000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sz="2000" dirty="0">
                <a:solidFill>
                  <a:prstClr val="black"/>
                </a:solidFill>
                <a:latin typeface="Courier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726311" y="2055488"/>
              <a:ext cx="1117600" cy="4255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2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Dropout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S</a:t>
            </a:r>
            <a:r>
              <a:rPr lang="en-US" altLang="ko-KR" sz="2400" dirty="0" smtClean="0"/>
              <a:t>ampling </a:t>
            </a:r>
            <a:r>
              <a:rPr lang="en-US" altLang="ko-KR" sz="2400" dirty="0"/>
              <a:t>a Neural Network within the full Neural Network, and only updating the parameters of the sampled network based on the input data</a:t>
            </a:r>
            <a:endParaRPr lang="en-US" altLang="ko-KR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80" y="3519064"/>
            <a:ext cx="5748496" cy="30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Dataset: </a:t>
            </a:r>
            <a:r>
              <a:rPr lang="en-US" altLang="ko-KR" sz="3200" b="1" dirty="0" err="1" smtClean="0">
                <a:cs typeface="Arial" pitchFamily="34" charset="0"/>
              </a:rPr>
              <a:t>notMNIST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325426"/>
            <a:ext cx="8093123" cy="19544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S</a:t>
            </a:r>
            <a:r>
              <a:rPr lang="en-US" altLang="ko-KR" sz="2400" dirty="0" smtClean="0">
                <a:cs typeface="Arial" pitchFamily="34" charset="0"/>
              </a:rPr>
              <a:t>imilar to MNIST, but much more complex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10 classes with letters A to J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 smtClean="0"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4" y="2554456"/>
            <a:ext cx="8001000" cy="38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4377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Dropout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>
                <a:latin typeface="Courier" charset="0"/>
                <a:ea typeface="Courier" charset="0"/>
                <a:cs typeface="Courier" charset="0"/>
              </a:rPr>
              <a:t>tf.nn.dropout</a:t>
            </a:r>
            <a:r>
              <a:rPr lang="en-US" altLang="ko-KR" sz="2400" dirty="0">
                <a:latin typeface="Courier" charset="0"/>
                <a:ea typeface="Courier" charset="0"/>
                <a:cs typeface="Courier" charset="0"/>
              </a:rPr>
              <a:t>(x, </a:t>
            </a:r>
            <a:r>
              <a:rPr lang="en-US" altLang="ko-KR" sz="2400" dirty="0" err="1" smtClean="0">
                <a:latin typeface="Courier" charset="0"/>
                <a:ea typeface="Courier" charset="0"/>
                <a:cs typeface="Courier" charset="0"/>
              </a:rPr>
              <a:t>keep_prob</a:t>
            </a:r>
            <a:r>
              <a:rPr lang="en-US" altLang="ko-KR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altLang="ko-KR" sz="2400" dirty="0" smtClean="0">
                <a:latin typeface="Courier" charset="0"/>
                <a:ea typeface="Courier" charset="0"/>
                <a:cs typeface="Courier" charset="0"/>
              </a:rPr>
              <a:t>…)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is-IS" altLang="ko-KR" sz="2400" dirty="0" smtClean="0">
                <a:latin typeface="Courier" charset="0"/>
                <a:ea typeface="Courier" charset="0"/>
                <a:cs typeface="Courier" charset="0"/>
              </a:rPr>
              <a:t>keep_prob</a:t>
            </a:r>
            <a:r>
              <a:rPr lang="is-IS" altLang="ko-KR" sz="24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The probability that each element is kept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72632" y="2703689"/>
            <a:ext cx="13044451" cy="4255911"/>
            <a:chOff x="837165" y="2055488"/>
            <a:chExt cx="13044451" cy="4255911"/>
          </a:xfrm>
        </p:grpSpPr>
        <p:sp>
          <p:nvSpPr>
            <p:cNvPr id="10" name="직사각형 9"/>
            <p:cNvSpPr/>
            <p:nvPr/>
          </p:nvSpPr>
          <p:spPr>
            <a:xfrm>
              <a:off x="837165" y="2395878"/>
              <a:ext cx="13044451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altLang="ko-KR" b="1" dirty="0">
                  <a:solidFill>
                    <a:srgbClr val="008000"/>
                  </a:solidFill>
                  <a:latin typeface="Courier-Bold" charset="0"/>
                </a:rPr>
                <a:t>with</a:t>
              </a:r>
              <a:r>
                <a:rPr lang="en-US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en-US" altLang="ko-KR" dirty="0" err="1">
                  <a:solidFill>
                    <a:prstClr val="black"/>
                  </a:solidFill>
                  <a:latin typeface="Courier" charset="0"/>
                </a:rPr>
                <a:t>graph</a:t>
              </a:r>
              <a:r>
                <a:rPr lang="en-US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en-US" altLang="ko-KR" dirty="0" err="1">
                  <a:solidFill>
                    <a:prstClr val="black"/>
                  </a:solidFill>
                  <a:latin typeface="Courier" charset="0"/>
                </a:rPr>
                <a:t>as_default</a:t>
              </a:r>
              <a:r>
                <a:rPr lang="en-US" altLang="ko-KR" dirty="0">
                  <a:solidFill>
                    <a:prstClr val="black"/>
                  </a:solidFill>
                  <a:latin typeface="Courier" charset="0"/>
                </a:rPr>
                <a:t>():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  <a:p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weights_1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Variable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truncated_normal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([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image_size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*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image_size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,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size_of_hidden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]))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biases_1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Variable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zeros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([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size_of_hidden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]))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logits_1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matmul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tf_train_dataset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, weights_1)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+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biases_1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output_1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nn</a:t>
              </a:r>
              <a:r>
                <a:rPr lang="de-DE" altLang="ko-KR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dirty="0" err="1">
                  <a:solidFill>
                    <a:prstClr val="black"/>
                  </a:solidFill>
                  <a:latin typeface="Courier" charset="0"/>
                </a:rPr>
                <a:t>relu</a:t>
              </a:r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(logits_1)</a:t>
              </a:r>
            </a:p>
            <a:p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dropped_output_1 </a:t>
              </a:r>
              <a:r>
                <a:rPr lang="de-DE" altLang="ko-KR" b="1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b="1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nn</a:t>
              </a:r>
              <a:r>
                <a:rPr lang="de-DE" altLang="ko-KR" b="1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dropout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(x</a:t>
              </a:r>
              <a:r>
                <a:rPr lang="de-DE" altLang="ko-KR" b="1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output_1,</a:t>
              </a:r>
            </a:p>
            <a:p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                                   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keep_prob</a:t>
              </a:r>
              <a:r>
                <a:rPr lang="de-DE" altLang="ko-KR" b="1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b="1" dirty="0" err="1">
                  <a:solidFill>
                    <a:prstClr val="black"/>
                  </a:solidFill>
                  <a:latin typeface="Courier" charset="0"/>
                </a:rPr>
                <a:t>keep_prob</a:t>
              </a:r>
              <a:r>
                <a:rPr lang="de-DE" altLang="ko-KR" b="1" dirty="0">
                  <a:solidFill>
                    <a:prstClr val="black"/>
                  </a:solidFill>
                  <a:latin typeface="Courier" charset="0"/>
                </a:rPr>
                <a:t>)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</a:p>
            <a:p>
              <a:r>
                <a:rPr lang="de-DE" altLang="ko-KR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dirty="0">
                <a:solidFill>
                  <a:prstClr val="black"/>
                </a:solidFill>
                <a:latin typeface="Courier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703734" y="2055488"/>
              <a:ext cx="1117600" cy="4255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Learning Rate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When training a model, it is often recommended to lower the learning rate as the training progresses.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Here, we apply exponential decay function to a initial learning rate.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9" y="3109383"/>
            <a:ext cx="8039100" cy="6223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90101" y="2755399"/>
            <a:ext cx="19098382" cy="4255911"/>
            <a:chOff x="490101" y="2755399"/>
            <a:chExt cx="19098382" cy="4255911"/>
          </a:xfrm>
        </p:grpSpPr>
        <p:sp>
          <p:nvSpPr>
            <p:cNvPr id="3" name="직사각형 2"/>
            <p:cNvSpPr/>
            <p:nvPr/>
          </p:nvSpPr>
          <p:spPr>
            <a:xfrm>
              <a:off x="490101" y="3832355"/>
              <a:ext cx="19098382" cy="2862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altLang="ko-KR" sz="1600" b="1" dirty="0">
                  <a:solidFill>
                    <a:srgbClr val="008000"/>
                  </a:solidFill>
                  <a:latin typeface="Courier-Bold" charset="0"/>
                </a:rPr>
                <a:t>with</a:t>
              </a:r>
              <a:r>
                <a:rPr lang="en-US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en-US" altLang="ko-KR" sz="1600" dirty="0" err="1">
                  <a:solidFill>
                    <a:prstClr val="black"/>
                  </a:solidFill>
                  <a:latin typeface="Courier" charset="0"/>
                </a:rPr>
                <a:t>graph</a:t>
              </a:r>
              <a:r>
                <a:rPr lang="en-US" altLang="ko-KR" sz="16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en-US" altLang="ko-KR" sz="1600" dirty="0" err="1">
                  <a:solidFill>
                    <a:prstClr val="black"/>
                  </a:solidFill>
                  <a:latin typeface="Courier" charset="0"/>
                </a:rPr>
                <a:t>as_default</a:t>
              </a:r>
              <a:r>
                <a:rPr lang="en-US" altLang="ko-KR" sz="1600" dirty="0">
                  <a:solidFill>
                    <a:prstClr val="black"/>
                  </a:solidFill>
                  <a:latin typeface="Courier" charset="0"/>
                </a:rPr>
                <a:t>():</a:t>
              </a: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sz="1600" dirty="0">
                <a:solidFill>
                  <a:prstClr val="black"/>
                </a:solidFill>
                <a:latin typeface="Courier" charset="0"/>
              </a:endParaRP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  </a:t>
              </a: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global_step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sz="16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Variable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0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)</a:t>
              </a: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learning_rate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de-DE" altLang="ko-KR" sz="16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train</a:t>
              </a:r>
              <a:r>
                <a:rPr lang="de-DE" altLang="ko-KR" sz="16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exponential_decay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learning_rate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initial_learning_rate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,</a:t>
              </a: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                                           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global_step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de-DE" altLang="ko-KR" sz="1600" dirty="0" err="1">
                  <a:solidFill>
                    <a:prstClr val="black"/>
                  </a:solidFill>
                  <a:latin typeface="Courier" charset="0"/>
                </a:rPr>
                <a:t>global_step</a:t>
              </a:r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,</a:t>
              </a:r>
            </a:p>
            <a:p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                                             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decay_steps</a:t>
              </a:r>
              <a:r>
                <a:rPr lang="ro-RO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decay_steps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,</a:t>
              </a:r>
            </a:p>
            <a:p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                                             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decay_rate</a:t>
              </a:r>
              <a:r>
                <a:rPr lang="ro-RO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decay_rate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)</a:t>
              </a:r>
            </a:p>
            <a:p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optimizer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ro-RO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 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tf</a:t>
              </a:r>
              <a:r>
                <a:rPr lang="ro-RO" altLang="ko-KR" sz="16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train</a:t>
              </a:r>
              <a:r>
                <a:rPr lang="ro-RO" altLang="ko-KR" sz="1600" dirty="0" err="1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GradientDescentOptimizer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learning_rate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)</a:t>
              </a:r>
              <a:r>
                <a:rPr lang="ro-RO" altLang="ko-KR" sz="1600" dirty="0">
                  <a:solidFill>
                    <a:srgbClr val="666666"/>
                  </a:solidFill>
                  <a:latin typeface="Courier" charset="0"/>
                </a:rPr>
                <a:t>.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minimize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(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loss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, 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global_step</a:t>
              </a:r>
              <a:r>
                <a:rPr lang="ro-RO" altLang="ko-KR" sz="1600" dirty="0">
                  <a:solidFill>
                    <a:srgbClr val="666666"/>
                  </a:solidFill>
                  <a:latin typeface="Courier" charset="0"/>
                </a:rPr>
                <a:t>=</a:t>
              </a:r>
              <a:r>
                <a:rPr lang="ro-RO" altLang="ko-KR" sz="1600" dirty="0" err="1">
                  <a:solidFill>
                    <a:prstClr val="black"/>
                  </a:solidFill>
                  <a:latin typeface="Courier" charset="0"/>
                </a:rPr>
                <a:t>global_step</a:t>
              </a:r>
              <a:r>
                <a:rPr lang="ro-RO" altLang="ko-KR" sz="1600" dirty="0">
                  <a:solidFill>
                    <a:prstClr val="black"/>
                  </a:solidFill>
                  <a:latin typeface="Courier" charset="0"/>
                </a:rPr>
                <a:t>)</a:t>
              </a: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</a:t>
              </a:r>
            </a:p>
            <a:p>
              <a:r>
                <a:rPr lang="de-DE" altLang="ko-KR" sz="1600" dirty="0">
                  <a:solidFill>
                    <a:prstClr val="black"/>
                  </a:solidFill>
                  <a:latin typeface="Courier" charset="0"/>
                </a:rPr>
                <a:t>  </a:t>
              </a:r>
              <a:r>
                <a:rPr lang="de-DE" altLang="ko-KR" sz="1600" dirty="0">
                  <a:solidFill>
                    <a:srgbClr val="666666"/>
                  </a:solidFill>
                  <a:latin typeface="Courier" charset="0"/>
                </a:rPr>
                <a:t>...</a:t>
              </a:r>
              <a:endParaRPr lang="de-DE" altLang="ko-KR" sz="1600" dirty="0">
                <a:solidFill>
                  <a:prstClr val="black"/>
                </a:solidFill>
                <a:latin typeface="Courier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996614" y="2755399"/>
              <a:ext cx="1117600" cy="4255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7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Regularization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4_regularization.ipynb</a:t>
            </a:r>
          </a:p>
        </p:txBody>
      </p:sp>
    </p:spTree>
    <p:extLst>
      <p:ext uri="{BB962C8B-B14F-4D97-AF65-F5344CB8AC3E}">
        <p14:creationId xmlns:p14="http://schemas.microsoft.com/office/powerpoint/2010/main" val="10636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smtClean="0">
                <a:cs typeface="Arial" pitchFamily="34" charset="0"/>
              </a:rPr>
              <a:t>Convolutional Neural Network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9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83318" y="1853886"/>
            <a:ext cx="4173404" cy="3102704"/>
            <a:chOff x="432000" y="1065085"/>
            <a:chExt cx="5564538" cy="4136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44268" y="4709581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268" y="4724970"/>
                  <a:ext cx="70453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32000" y="3005248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020636"/>
                  <a:ext cx="704538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정육면체 11"/>
            <p:cNvSpPr/>
            <p:nvPr/>
          </p:nvSpPr>
          <p:spPr>
            <a:xfrm>
              <a:off x="1136538" y="1260000"/>
              <a:ext cx="4860000" cy="3420000"/>
            </a:xfrm>
            <a:prstGeom prst="cube">
              <a:avLst>
                <a:gd name="adj" fmla="val 1579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57607" y="1065085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606" y="1080474"/>
                  <a:ext cx="7045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ubtitle 2"/>
              <p:cNvSpPr txBox="1">
                <a:spLocks/>
              </p:cNvSpPr>
              <p:nvPr/>
            </p:nvSpPr>
            <p:spPr>
              <a:xfrm>
                <a:off x="718221" y="5155604"/>
                <a:ext cx="3853780" cy="51834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257175" indent="-257175" algn="ctr" latinLnBrk="0">
                  <a:spcBef>
                    <a:spcPct val="20000"/>
                  </a:spcBef>
                  <a:defRPr/>
                </a:pPr>
                <a:r>
                  <a:rPr lang="en-US" altLang="ko-KR" sz="2100" b="1" dirty="0" smtClean="0">
                    <a:latin typeface="Calibri" charset="0"/>
                    <a:ea typeface="Calibri" charset="0"/>
                    <a:cs typeface="Calibri" charset="0"/>
                  </a:rPr>
                  <a:t>Input 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𝐼</m:t>
                    </m:r>
                    <m:r>
                      <a:rPr lang="en-US" altLang="ko-KR" sz="21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: </m:t>
                    </m:r>
                    <m:d>
                      <m:dPr>
                        <m:begChr m:val="["/>
                        <m:endChr m:val="]"/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pt-BR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sSup>
                      <m:sSupPr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pt-BR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ℝ</m:t>
                        </m:r>
                      </m:e>
                      <m:sup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p>
                    </m:sSup>
                  </m:oMath>
                </a14:m>
                <a:endParaRPr lang="ko-KR" altLang="en-US" sz="21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21" y="5155604"/>
                <a:ext cx="3853780" cy="518341"/>
              </a:xfrm>
              <a:prstGeom prst="rect">
                <a:avLst/>
              </a:prstGeom>
              <a:blipFill rotWithShape="0">
                <a:blip r:embed="rId6"/>
                <a:stretch>
                  <a:fillRect t="-77647" b="-8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/>
              <p:cNvSpPr txBox="1">
                <a:spLocks/>
              </p:cNvSpPr>
              <p:nvPr/>
            </p:nvSpPr>
            <p:spPr>
              <a:xfrm>
                <a:off x="4980741" y="5133378"/>
                <a:ext cx="3853780" cy="51834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257175" indent="-257175" algn="ctr" latinLnBrk="0">
                  <a:spcBef>
                    <a:spcPct val="20000"/>
                  </a:spcBef>
                  <a:defRPr/>
                </a:pPr>
                <a:r>
                  <a:rPr lang="en-US" altLang="ko-KR" sz="2100" b="1" dirty="0" smtClean="0">
                    <a:solidFill>
                      <a:schemeClr val="accent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Filter</a:t>
                </a:r>
                <a:r>
                  <a:rPr lang="en-US" altLang="ko-KR" sz="2100" b="1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𝐹</m:t>
                    </m:r>
                    <m:r>
                      <a:rPr lang="en-US" altLang="ko-KR" sz="21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: </m:t>
                    </m:r>
                    <m:d>
                      <m:dPr>
                        <m:begChr m:val="["/>
                        <m:endChr m:val="]"/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</m:e>
                    </m:d>
                    <m:r>
                      <a:rPr lang="pt-BR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sSup>
                      <m:sSupPr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pt-BR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ℝ</m:t>
                        </m:r>
                      </m:e>
                      <m:sup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4</m:t>
                        </m:r>
                      </m:sup>
                    </m:sSup>
                  </m:oMath>
                </a14:m>
                <a:endParaRPr lang="ko-KR" altLang="en-US" sz="21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257175" indent="-257175" algn="ctr" latinLnBrk="0">
                  <a:spcBef>
                    <a:spcPct val="20000"/>
                  </a:spcBef>
                  <a:defRPr/>
                </a:pPr>
                <a:r>
                  <a:rPr lang="en-US" altLang="ko-KR" sz="2100" dirty="0">
                    <a:latin typeface="Calibri" charset="0"/>
                    <a:ea typeface="Calibri" charset="0"/>
                    <a:cs typeface="Calibri" charset="0"/>
                  </a:rPr>
                  <a:t/>
                </a:r>
                <a:br>
                  <a:rPr lang="en-US" altLang="ko-KR" sz="2100" dirty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altLang="ko-KR" sz="21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741" y="5133378"/>
                <a:ext cx="3853780" cy="518341"/>
              </a:xfrm>
              <a:prstGeom prst="rect">
                <a:avLst/>
              </a:prstGeom>
              <a:blipFill rotWithShape="0">
                <a:blip r:embed="rId7"/>
                <a:stretch>
                  <a:fillRect t="-76471" b="-8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/>
          <p:cNvGrpSpPr/>
          <p:nvPr/>
        </p:nvGrpSpPr>
        <p:grpSpPr>
          <a:xfrm>
            <a:off x="5142834" y="2000072"/>
            <a:ext cx="2945628" cy="2873353"/>
            <a:chOff x="6480000" y="1530000"/>
            <a:chExt cx="3927504" cy="3831137"/>
          </a:xfrm>
        </p:grpSpPr>
        <p:sp>
          <p:nvSpPr>
            <p:cNvPr id="17" name="정육면체 16"/>
            <p:cNvSpPr/>
            <p:nvPr/>
          </p:nvSpPr>
          <p:spPr>
            <a:xfrm>
              <a:off x="9147504" y="1530000"/>
              <a:ext cx="1260000" cy="1260000"/>
            </a:xfrm>
            <a:prstGeom prst="cube">
              <a:avLst>
                <a:gd name="adj" fmla="val 1455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18" name="TextBox 17"/>
            <p:cNvSpPr txBox="1"/>
            <p:nvPr/>
          </p:nvSpPr>
          <p:spPr>
            <a:xfrm rot="18900000">
              <a:off x="8779349" y="1908219"/>
              <a:ext cx="134069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kumimoji="1" lang="is-IS" altLang="ko-KR" sz="3000" b="1">
                  <a:solidFill>
                    <a:schemeClr val="accent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…..</a:t>
              </a:r>
              <a:endParaRPr kumimoji="1" lang="ko-KR" altLang="en-US" sz="30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344000" y="2736000"/>
              <a:ext cx="1857504" cy="1761137"/>
              <a:chOff x="6724268" y="1625761"/>
              <a:chExt cx="1857504" cy="1761137"/>
            </a:xfrm>
          </p:grpSpPr>
          <p:sp>
            <p:nvSpPr>
              <p:cNvPr id="29" name="정육면체 28"/>
              <p:cNvSpPr/>
              <p:nvPr/>
            </p:nvSpPr>
            <p:spPr>
              <a:xfrm>
                <a:off x="7321772" y="1625761"/>
                <a:ext cx="1260000" cy="1260000"/>
              </a:xfrm>
              <a:prstGeom prst="cube">
                <a:avLst>
                  <a:gd name="adj" fmla="val 1455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502716" y="2894455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2716" y="2909844"/>
                    <a:ext cx="704538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724268" y="2046646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268" y="2062035"/>
                    <a:ext cx="704538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그룹 19"/>
            <p:cNvGrpSpPr/>
            <p:nvPr/>
          </p:nvGrpSpPr>
          <p:grpSpPr>
            <a:xfrm>
              <a:off x="6912000" y="3168000"/>
              <a:ext cx="1857504" cy="1761137"/>
              <a:chOff x="6724268" y="1625761"/>
              <a:chExt cx="1857504" cy="1761137"/>
            </a:xfrm>
          </p:grpSpPr>
          <p:sp>
            <p:nvSpPr>
              <p:cNvPr id="26" name="정육면체 25"/>
              <p:cNvSpPr/>
              <p:nvPr/>
            </p:nvSpPr>
            <p:spPr>
              <a:xfrm>
                <a:off x="7321772" y="1625761"/>
                <a:ext cx="1260000" cy="1260000"/>
              </a:xfrm>
              <a:prstGeom prst="cube">
                <a:avLst>
                  <a:gd name="adj" fmla="val 1455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502716" y="2894455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2716" y="2909844"/>
                    <a:ext cx="704538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724268" y="2046646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268" y="2062035"/>
                    <a:ext cx="704538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그룹 20"/>
            <p:cNvGrpSpPr/>
            <p:nvPr/>
          </p:nvGrpSpPr>
          <p:grpSpPr>
            <a:xfrm>
              <a:off x="6480000" y="3296965"/>
              <a:ext cx="1857504" cy="2064172"/>
              <a:chOff x="6724268" y="1322726"/>
              <a:chExt cx="1857504" cy="2064172"/>
            </a:xfrm>
          </p:grpSpPr>
          <p:sp>
            <p:nvSpPr>
              <p:cNvPr id="22" name="정육면체 21"/>
              <p:cNvSpPr/>
              <p:nvPr/>
            </p:nvSpPr>
            <p:spPr>
              <a:xfrm>
                <a:off x="7321772" y="1625761"/>
                <a:ext cx="1260000" cy="1260000"/>
              </a:xfrm>
              <a:prstGeom prst="cube">
                <a:avLst>
                  <a:gd name="adj" fmla="val 1455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7502716" y="2894455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2716" y="2909844"/>
                    <a:ext cx="704538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724268" y="2046646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268" y="2062035"/>
                    <a:ext cx="704538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6801687" y="1322726"/>
                    <a:ext cx="70453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1687" y="1338115"/>
                    <a:ext cx="704538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2" name="오른쪽 중괄호[R] 31"/>
          <p:cNvSpPr/>
          <p:nvPr/>
        </p:nvSpPr>
        <p:spPr>
          <a:xfrm rot="2700000">
            <a:off x="7355967" y="2722139"/>
            <a:ext cx="315006" cy="2238896"/>
          </a:xfrm>
          <a:prstGeom prst="rightBrace">
            <a:avLst>
              <a:gd name="adj1" fmla="val 38867"/>
              <a:gd name="adj2" fmla="val 50000"/>
            </a:avLst>
          </a:prstGeom>
          <a:ln w="38100" cap="flat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513470" y="3890484"/>
                <a:ext cx="52840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charset="0"/>
                        </a:rPr>
                        <m:t>𝐾</m:t>
                      </m:r>
                    </m:oMath>
                  </m:oMathPara>
                </a14:m>
                <a:endParaRPr kumimoji="1" lang="ko-KR" alt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470" y="3890484"/>
                <a:ext cx="52840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05551" y="4781515"/>
                <a:ext cx="4514972" cy="1260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ko-KR" sz="28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sz="28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𝐹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 </m:t>
                                  </m:r>
                                  <m:r>
                                    <a:rPr kumimoji="1"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551" y="4781515"/>
                <a:ext cx="4514972" cy="12603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260000" y="1800000"/>
            <a:ext cx="5972239" cy="2542916"/>
            <a:chOff x="432000" y="1800000"/>
            <a:chExt cx="7962985" cy="3390555"/>
          </a:xfrm>
        </p:grpSpPr>
        <p:sp>
          <p:nvSpPr>
            <p:cNvPr id="4" name="직사각형 3"/>
            <p:cNvSpPr/>
            <p:nvPr/>
          </p:nvSpPr>
          <p:spPr>
            <a:xfrm>
              <a:off x="1136538" y="1800000"/>
              <a:ext cx="4320000" cy="288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14985" y="1800000"/>
              <a:ext cx="1080000" cy="10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96538" y="2895226"/>
              <a:ext cx="1080000" cy="10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cxnSp>
          <p:nvCxnSpPr>
            <p:cNvPr id="9" name="직선 연결선[R] 8"/>
            <p:cNvCxnSpPr/>
            <p:nvPr/>
          </p:nvCxnSpPr>
          <p:spPr>
            <a:xfrm flipV="1">
              <a:off x="3296538" y="1800000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/>
            <p:cNvCxnSpPr/>
            <p:nvPr/>
          </p:nvCxnSpPr>
          <p:spPr>
            <a:xfrm flipV="1">
              <a:off x="4376538" y="2880000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 flipV="1">
              <a:off x="4376537" y="1815226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/>
            <p:cNvCxnSpPr/>
            <p:nvPr/>
          </p:nvCxnSpPr>
          <p:spPr>
            <a:xfrm flipV="1">
              <a:off x="3296537" y="2868887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502716" y="2882987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716" y="2898375"/>
                  <a:ext cx="70453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44268" y="4698112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268" y="4713501"/>
                  <a:ext cx="704538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32000" y="2993779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009167"/>
                  <a:ext cx="704538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[R] 17"/>
            <p:cNvCxnSpPr/>
            <p:nvPr/>
          </p:nvCxnSpPr>
          <p:spPr>
            <a:xfrm flipH="1">
              <a:off x="1136538" y="2880000"/>
              <a:ext cx="215999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/>
            <p:cNvCxnSpPr>
              <a:endCxn id="4" idx="0"/>
            </p:cNvCxnSpPr>
            <p:nvPr/>
          </p:nvCxnSpPr>
          <p:spPr>
            <a:xfrm flipV="1">
              <a:off x="3296537" y="1800000"/>
              <a:ext cx="1" cy="106888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901223" y="2759681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223" y="2775070"/>
                  <a:ext cx="704538" cy="461665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32000" y="2037696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000" y="2053085"/>
                  <a:ext cx="704538" cy="461665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724268" y="2046647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68" y="2062035"/>
                  <a:ext cx="704538" cy="461665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cxnSp>
        <p:nvCxnSpPr>
          <p:cNvPr id="7" name="꺾인 연결선[E] 6"/>
          <p:cNvCxnSpPr>
            <a:stCxn id="8" idx="2"/>
            <a:endCxn id="23" idx="1"/>
          </p:cNvCxnSpPr>
          <p:nvPr/>
        </p:nvCxnSpPr>
        <p:spPr>
          <a:xfrm rot="16200000" flipH="1">
            <a:off x="3069343" y="4175479"/>
            <a:ext cx="1980269" cy="492147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98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31301" y="2356845"/>
            <a:ext cx="6517330" cy="2956518"/>
            <a:chOff x="432000" y="1260000"/>
            <a:chExt cx="8689773" cy="3942024"/>
          </a:xfrm>
        </p:grpSpPr>
        <p:sp>
          <p:nvSpPr>
            <p:cNvPr id="29" name="정육면체 28"/>
            <p:cNvSpPr/>
            <p:nvPr/>
          </p:nvSpPr>
          <p:spPr>
            <a:xfrm>
              <a:off x="7321772" y="1625761"/>
              <a:ext cx="1260000" cy="1260000"/>
            </a:xfrm>
            <a:prstGeom prst="cube">
              <a:avLst>
                <a:gd name="adj" fmla="val 1455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7" name="정육면체 6"/>
            <p:cNvSpPr/>
            <p:nvPr/>
          </p:nvSpPr>
          <p:spPr>
            <a:xfrm>
              <a:off x="3289749" y="2726695"/>
              <a:ext cx="1260000" cy="1260000"/>
            </a:xfrm>
            <a:prstGeom prst="cube">
              <a:avLst>
                <a:gd name="adj" fmla="val 1455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cxnSp>
          <p:nvCxnSpPr>
            <p:cNvPr id="9" name="직선 연결선[R] 8"/>
            <p:cNvCxnSpPr/>
            <p:nvPr/>
          </p:nvCxnSpPr>
          <p:spPr>
            <a:xfrm flipV="1">
              <a:off x="3296538" y="1811469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/>
            <p:cNvCxnSpPr/>
            <p:nvPr/>
          </p:nvCxnSpPr>
          <p:spPr>
            <a:xfrm flipV="1">
              <a:off x="4376538" y="2891469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 flipV="1">
              <a:off x="4376537" y="1826695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/>
            <p:cNvCxnSpPr/>
            <p:nvPr/>
          </p:nvCxnSpPr>
          <p:spPr>
            <a:xfrm flipV="1">
              <a:off x="3296537" y="2880356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502716" y="2894456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716" y="2909844"/>
                  <a:ext cx="7045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724268" y="2046647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68" y="2062035"/>
                  <a:ext cx="70453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44268" y="4709581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268" y="4724970"/>
                  <a:ext cx="704538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32000" y="3005248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020636"/>
                  <a:ext cx="704538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[R] 17"/>
            <p:cNvCxnSpPr/>
            <p:nvPr/>
          </p:nvCxnSpPr>
          <p:spPr>
            <a:xfrm flipH="1">
              <a:off x="1136538" y="2891469"/>
              <a:ext cx="215999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/>
            <p:cNvCxnSpPr/>
            <p:nvPr/>
          </p:nvCxnSpPr>
          <p:spPr>
            <a:xfrm flipV="1">
              <a:off x="3296537" y="1811469"/>
              <a:ext cx="1" cy="106888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901223" y="2771151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223" y="2786539"/>
                  <a:ext cx="704538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32000" y="2049165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000" y="2064554"/>
                  <a:ext cx="704538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정육면체 4"/>
            <p:cNvSpPr/>
            <p:nvPr/>
          </p:nvSpPr>
          <p:spPr>
            <a:xfrm>
              <a:off x="1136538" y="1260000"/>
              <a:ext cx="4860000" cy="3420000"/>
            </a:xfrm>
            <a:prstGeom prst="cube">
              <a:avLst>
                <a:gd name="adj" fmla="val 1579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417234" y="2650008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235" y="2665396"/>
                  <a:ext cx="70453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5644269" y="4356608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4269" y="4371996"/>
                  <a:ext cx="704538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0000" y="2160000"/>
            <a:ext cx="5741979" cy="3854692"/>
            <a:chOff x="1330330" y="1934493"/>
            <a:chExt cx="5741979" cy="3854692"/>
          </a:xfrm>
        </p:grpSpPr>
        <p:sp>
          <p:nvSpPr>
            <p:cNvPr id="11" name="직사각형 10"/>
            <p:cNvSpPr/>
            <p:nvPr/>
          </p:nvSpPr>
          <p:spPr>
            <a:xfrm>
              <a:off x="2054265" y="1934493"/>
              <a:ext cx="1254940" cy="12549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44116" y="1934493"/>
              <a:ext cx="1254940" cy="12549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2052549" y="2561962"/>
              <a:ext cx="2091567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309205" y="2067240"/>
                  <a:ext cx="81866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205" y="2067240"/>
                  <a:ext cx="818660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직사각형 24"/>
            <p:cNvSpPr/>
            <p:nvPr/>
          </p:nvSpPr>
          <p:spPr>
            <a:xfrm>
              <a:off x="2052549" y="1934494"/>
              <a:ext cx="5019760" cy="33465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153099" y="5327520"/>
                  <a:ext cx="81866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099" y="5327520"/>
                  <a:ext cx="81866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330330" y="3296666"/>
                  <a:ext cx="818660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330" y="3296666"/>
                  <a:ext cx="818660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Stride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0000" y="2160000"/>
            <a:ext cx="5741979" cy="3854692"/>
            <a:chOff x="1330330" y="1934493"/>
            <a:chExt cx="5741979" cy="3854692"/>
          </a:xfrm>
        </p:grpSpPr>
        <p:sp>
          <p:nvSpPr>
            <p:cNvPr id="11" name="직사각형 10"/>
            <p:cNvSpPr/>
            <p:nvPr/>
          </p:nvSpPr>
          <p:spPr>
            <a:xfrm>
              <a:off x="2054265" y="1934493"/>
              <a:ext cx="1254940" cy="12549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52549" y="3712326"/>
              <a:ext cx="1254940" cy="12549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569826" y="2676886"/>
                  <a:ext cx="818660" cy="461665"/>
                </a:xfrm>
                <a:prstGeom prst="rect">
                  <a:avLst/>
                </a:prstGeom>
                <a:noFill/>
              </p:spPr>
              <p:txBody>
                <a:bodyPr wrap="square" lIns="900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9826" y="2676886"/>
                  <a:ext cx="818660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직사각형 24"/>
            <p:cNvSpPr/>
            <p:nvPr/>
          </p:nvSpPr>
          <p:spPr>
            <a:xfrm>
              <a:off x="2052549" y="1934494"/>
              <a:ext cx="5019760" cy="33465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153099" y="5327520"/>
                  <a:ext cx="818660" cy="461665"/>
                </a:xfrm>
                <a:prstGeom prst="rect">
                  <a:avLst/>
                </a:prstGeom>
                <a:noFill/>
              </p:spPr>
              <p:txBody>
                <a:bodyPr wrap="square" lIns="900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099" y="5327520"/>
                  <a:ext cx="81866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330330" y="3296666"/>
                  <a:ext cx="818660" cy="461665"/>
                </a:xfrm>
                <a:prstGeom prst="rect">
                  <a:avLst/>
                </a:prstGeom>
                <a:noFill/>
              </p:spPr>
              <p:txBody>
                <a:bodyPr wrap="square" lIns="900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330" y="3296666"/>
                  <a:ext cx="818660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직선 화살표 연결선 5"/>
            <p:cNvCxnSpPr>
              <a:stCxn id="11" idx="0"/>
              <a:endCxn id="12" idx="0"/>
            </p:cNvCxnSpPr>
            <p:nvPr/>
          </p:nvCxnSpPr>
          <p:spPr>
            <a:xfrm flipH="1">
              <a:off x="2680020" y="1934493"/>
              <a:ext cx="1715" cy="1777833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Stride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55197"/>
              </p:ext>
            </p:extLst>
          </p:nvPr>
        </p:nvGraphicFramePr>
        <p:xfrm>
          <a:off x="2245317" y="2154635"/>
          <a:ext cx="4158000" cy="41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/>
          <p:nvPr/>
        </p:nvCxnSpPr>
        <p:spPr>
          <a:xfrm flipH="1">
            <a:off x="5634503" y="4311559"/>
            <a:ext cx="124194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71982" y="4049949"/>
            <a:ext cx="169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Input</a:t>
            </a:r>
            <a:endParaRPr kumimoji="1" lang="ko-KR" altLang="en-US" sz="2800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403317" y="3508616"/>
            <a:ext cx="473132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71982" y="3247006"/>
            <a:ext cx="169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Pad</a:t>
            </a:r>
            <a:endParaRPr kumimoji="1" lang="ko-KR" altLang="en-US" sz="2800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Padding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0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Dataset: </a:t>
            </a:r>
            <a:r>
              <a:rPr lang="en-US" altLang="ko-KR" sz="3200" b="1" dirty="0" err="1" smtClean="0">
                <a:cs typeface="Arial" pitchFamily="34" charset="0"/>
              </a:rPr>
              <a:t>notMNIST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4" y="1325425"/>
            <a:ext cx="8093123" cy="51151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Each image has 28 x 28 = 784 </a:t>
            </a:r>
            <a:r>
              <a:rPr lang="en-US" altLang="ko-KR" sz="2400" dirty="0" smtClean="0">
                <a:cs typeface="Arial" pitchFamily="34" charset="0"/>
              </a:rPr>
              <a:t>pixels.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Consists of two parts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Large (Train</a:t>
            </a:r>
            <a:r>
              <a:rPr lang="en-US" altLang="ko-KR" sz="2000" dirty="0">
                <a:cs typeface="Arial" pitchFamily="34" charset="0"/>
              </a:rPr>
              <a:t>): </a:t>
            </a:r>
            <a:r>
              <a:rPr lang="en-US" altLang="ko-KR" sz="2000" dirty="0" smtClean="0">
                <a:cs typeface="Arial" pitchFamily="34" charset="0"/>
              </a:rPr>
              <a:t>~500k uncleaned images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Small (Test): ~19k hand-cleaned images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  <a:hlinkClick r:id="rId3"/>
              </a:rPr>
              <a:t>http://commondatastorage.googleapis.com/books1000</a:t>
            </a:r>
            <a:r>
              <a:rPr lang="en-US" altLang="ko-KR" sz="2400" dirty="0" smtClean="0">
                <a:cs typeface="Arial" pitchFamily="34" charset="0"/>
                <a:hlinkClick r:id="rId3"/>
              </a:rPr>
              <a:t>/</a:t>
            </a:r>
            <a:endParaRPr lang="en-US" altLang="ko-KR" sz="2400" dirty="0" smtClean="0">
              <a:cs typeface="Arial" pitchFamily="34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err="1" smtClean="0">
                <a:cs typeface="Arial" pitchFamily="34" charset="0"/>
              </a:rPr>
              <a:t>notMNIST_large.tar.gz</a:t>
            </a:r>
            <a:endParaRPr lang="en-US" altLang="ko-KR" sz="2000" dirty="0" smtClean="0">
              <a:cs typeface="Arial" pitchFamily="34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err="1">
                <a:cs typeface="Arial" pitchFamily="34" charset="0"/>
              </a:rPr>
              <a:t>notMNIST_small.tar.gz</a:t>
            </a:r>
            <a:endParaRPr lang="en-US" altLang="ko-KR" sz="2000" dirty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77932"/>
              </p:ext>
            </p:extLst>
          </p:nvPr>
        </p:nvGraphicFramePr>
        <p:xfrm>
          <a:off x="2492999" y="2160000"/>
          <a:ext cx="4158000" cy="41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Padding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095113"/>
              </p:ext>
            </p:extLst>
          </p:nvPr>
        </p:nvGraphicFramePr>
        <p:xfrm>
          <a:off x="2492999" y="2160000"/>
          <a:ext cx="4158000" cy="41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Padding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8594"/>
              </p:ext>
            </p:extLst>
          </p:nvPr>
        </p:nvGraphicFramePr>
        <p:xfrm>
          <a:off x="2492999" y="2160000"/>
          <a:ext cx="4158000" cy="41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Padding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90115"/>
              </p:ext>
            </p:extLst>
          </p:nvPr>
        </p:nvGraphicFramePr>
        <p:xfrm>
          <a:off x="2492999" y="2160000"/>
          <a:ext cx="4158000" cy="41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Padding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05617"/>
              </p:ext>
            </p:extLst>
          </p:nvPr>
        </p:nvGraphicFramePr>
        <p:xfrm>
          <a:off x="810647" y="2260800"/>
          <a:ext cx="1836000" cy="321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2480"/>
              </p:ext>
            </p:extLst>
          </p:nvPr>
        </p:nvGraphicFramePr>
        <p:xfrm>
          <a:off x="3653999" y="2260800"/>
          <a:ext cx="1836000" cy="321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35346"/>
              </p:ext>
            </p:extLst>
          </p:nvPr>
        </p:nvGraphicFramePr>
        <p:xfrm>
          <a:off x="6497352" y="2268273"/>
          <a:ext cx="1836000" cy="321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Subtitle 2"/>
          <p:cNvSpPr txBox="1">
            <a:spLocks/>
          </p:cNvSpPr>
          <p:nvPr/>
        </p:nvSpPr>
        <p:spPr>
          <a:xfrm>
            <a:off x="765722" y="5636367"/>
            <a:ext cx="1925849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100">
                <a:latin typeface="Calibri" charset="0"/>
                <a:ea typeface="Calibri" charset="0"/>
                <a:cs typeface="Calibri" charset="0"/>
              </a:rPr>
              <a:t>Zero</a:t>
            </a:r>
            <a:endParaRPr lang="en-US" altLang="ko-KR" sz="21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09075" y="5636367"/>
            <a:ext cx="1925849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100" dirty="0">
                <a:latin typeface="Calibri" charset="0"/>
                <a:ea typeface="Calibri" charset="0"/>
                <a:cs typeface="Calibri" charset="0"/>
              </a:rPr>
              <a:t>Reflect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452428" y="5636367"/>
            <a:ext cx="1925849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2100" dirty="0">
                <a:latin typeface="Calibri" charset="0"/>
                <a:ea typeface="Calibri" charset="0"/>
                <a:cs typeface="Calibri" charset="0"/>
              </a:rPr>
              <a:t>Symmetric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90101" y="1266400"/>
            <a:ext cx="8578655" cy="21541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/>
              <a:t>Padding</a:t>
            </a:r>
            <a:endParaRPr lang="en-US" altLang="ko-KR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2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83318" y="1853886"/>
            <a:ext cx="4173404" cy="3102704"/>
            <a:chOff x="432000" y="1065085"/>
            <a:chExt cx="5564538" cy="4136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44268" y="4709581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268" y="4724970"/>
                  <a:ext cx="70453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32000" y="3005248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020636"/>
                  <a:ext cx="704538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정육면체 4"/>
            <p:cNvSpPr/>
            <p:nvPr/>
          </p:nvSpPr>
          <p:spPr>
            <a:xfrm>
              <a:off x="1136538" y="1260000"/>
              <a:ext cx="4860000" cy="3420000"/>
            </a:xfrm>
            <a:prstGeom prst="cube">
              <a:avLst>
                <a:gd name="adj" fmla="val 1579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57607" y="1065085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606" y="1080474"/>
                  <a:ext cx="7045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ubtitle 2"/>
              <p:cNvSpPr txBox="1">
                <a:spLocks/>
              </p:cNvSpPr>
              <p:nvPr/>
            </p:nvSpPr>
            <p:spPr>
              <a:xfrm>
                <a:off x="718221" y="5155604"/>
                <a:ext cx="3853780" cy="51834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257175" indent="-257175" algn="ctr" latinLnBrk="0">
                  <a:spcBef>
                    <a:spcPct val="20000"/>
                  </a:spcBef>
                  <a:defRPr/>
                </a:pPr>
                <a:r>
                  <a:rPr lang="en-US" altLang="ko-KR" sz="2100" b="1" dirty="0" smtClean="0">
                    <a:latin typeface="Calibri" charset="0"/>
                    <a:ea typeface="Calibri" charset="0"/>
                    <a:cs typeface="Calibri" charset="0"/>
                  </a:rPr>
                  <a:t>Input 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𝐼</m:t>
                    </m:r>
                    <m:r>
                      <a:rPr lang="en-US" altLang="ko-KR" sz="21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: </m:t>
                    </m:r>
                    <m:d>
                      <m:dPr>
                        <m:begChr m:val="["/>
                        <m:endChr m:val="]"/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pt-BR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sSup>
                      <m:sSupPr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pt-BR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ℝ</m:t>
                        </m:r>
                      </m:e>
                      <m:sup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p>
                    </m:sSup>
                  </m:oMath>
                </a14:m>
                <a:endParaRPr lang="ko-KR" altLang="en-US" sz="21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6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21" y="5155604"/>
                <a:ext cx="3853780" cy="518341"/>
              </a:xfrm>
              <a:prstGeom prst="rect">
                <a:avLst/>
              </a:prstGeom>
              <a:blipFill rotWithShape="0">
                <a:blip r:embed="rId6"/>
                <a:stretch>
                  <a:fillRect t="-77647" b="-8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ubtitle 2"/>
              <p:cNvSpPr txBox="1">
                <a:spLocks/>
              </p:cNvSpPr>
              <p:nvPr/>
            </p:nvSpPr>
            <p:spPr>
              <a:xfrm>
                <a:off x="4788052" y="5133378"/>
                <a:ext cx="4239158" cy="51834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257175" indent="-257175" algn="ctr" latinLnBrk="0">
                  <a:spcBef>
                    <a:spcPct val="20000"/>
                  </a:spcBef>
                  <a:defRPr/>
                </a:pPr>
                <a:r>
                  <a:rPr lang="en-US" altLang="ko-KR" sz="2100" b="1" dirty="0" smtClean="0">
                    <a:solidFill>
                      <a:schemeClr val="accent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Filter</a:t>
                </a:r>
                <a:r>
                  <a:rPr lang="en-US" altLang="ko-KR" sz="2100" b="1" dirty="0" smtClean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1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𝐹</m:t>
                    </m:r>
                    <m:r>
                      <a:rPr lang="en-US" altLang="ko-KR" sz="21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: </m:t>
                    </m:r>
                    <m:d>
                      <m:dPr>
                        <m:begChr m:val="["/>
                        <m:endChr m:val="]"/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1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21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1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21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pt-BR" altLang="ko-KR" sz="2100" i="1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sSup>
                      <m:sSupPr>
                        <m:ctrlPr>
                          <a:rPr lang="pt-BR" altLang="ko-KR" sz="21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pt-BR" altLang="ko-KR" sz="21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ℝ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p>
                    </m:sSup>
                  </m:oMath>
                </a14:m>
                <a:endParaRPr lang="ko-KR" altLang="en-US" sz="21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257175" indent="-257175" algn="ctr" latinLnBrk="0">
                  <a:spcBef>
                    <a:spcPct val="20000"/>
                  </a:spcBef>
                  <a:defRPr/>
                </a:pPr>
                <a:r>
                  <a:rPr lang="en-US" altLang="ko-KR" sz="2100" dirty="0">
                    <a:latin typeface="Calibri" charset="0"/>
                    <a:ea typeface="Calibri" charset="0"/>
                    <a:cs typeface="Calibri" charset="0"/>
                  </a:rPr>
                  <a:t/>
                </a:r>
                <a:br>
                  <a:rPr lang="en-US" altLang="ko-KR" sz="2100" dirty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altLang="ko-KR" sz="21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0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52" y="5133378"/>
                <a:ext cx="4239158" cy="518341"/>
              </a:xfrm>
              <a:prstGeom prst="rect">
                <a:avLst/>
              </a:prstGeom>
              <a:blipFill rotWithShape="0">
                <a:blip r:embed="rId7"/>
                <a:stretch>
                  <a:fillRect t="-76471" b="-8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/>
          <p:cNvGrpSpPr/>
          <p:nvPr/>
        </p:nvGrpSpPr>
        <p:grpSpPr>
          <a:xfrm>
            <a:off x="5957232" y="3325296"/>
            <a:ext cx="1393128" cy="1548129"/>
            <a:chOff x="6724268" y="1322726"/>
            <a:chExt cx="1857504" cy="2064172"/>
          </a:xfrm>
        </p:grpSpPr>
        <p:sp>
          <p:nvSpPr>
            <p:cNvPr id="42" name="정육면체 41"/>
            <p:cNvSpPr/>
            <p:nvPr/>
          </p:nvSpPr>
          <p:spPr>
            <a:xfrm>
              <a:off x="7321772" y="1625761"/>
              <a:ext cx="1260000" cy="1260000"/>
            </a:xfrm>
            <a:prstGeom prst="cube">
              <a:avLst>
                <a:gd name="adj" fmla="val 1455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7502716" y="2894455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716" y="2909844"/>
                  <a:ext cx="704538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24268" y="2046646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68" y="2062035"/>
                  <a:ext cx="70453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01687" y="1322726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687" y="1338115"/>
                  <a:ext cx="704538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Pooling</a:t>
            </a:r>
            <a:endParaRPr lang="en-US" altLang="ko-KR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37712" y="4753780"/>
                <a:ext cx="3148197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sz="24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is-IS" altLang="ko-K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is-I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is-IS" altLang="ko-KR" sz="240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12" y="4753780"/>
                <a:ext cx="3148197" cy="525016"/>
              </a:xfrm>
              <a:prstGeom prst="rect">
                <a:avLst/>
              </a:prstGeom>
              <a:blipFill rotWithShape="0"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553511" y="1753545"/>
            <a:ext cx="5972239" cy="2542916"/>
            <a:chOff x="432000" y="1800000"/>
            <a:chExt cx="7962985" cy="3390555"/>
          </a:xfrm>
        </p:grpSpPr>
        <p:sp>
          <p:nvSpPr>
            <p:cNvPr id="4" name="직사각형 3"/>
            <p:cNvSpPr/>
            <p:nvPr/>
          </p:nvSpPr>
          <p:spPr>
            <a:xfrm>
              <a:off x="1136538" y="1800000"/>
              <a:ext cx="4320000" cy="288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14985" y="1800000"/>
              <a:ext cx="1080000" cy="10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96538" y="2895226"/>
              <a:ext cx="1080000" cy="10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cxnSp>
          <p:nvCxnSpPr>
            <p:cNvPr id="9" name="직선 연결선[R] 8"/>
            <p:cNvCxnSpPr/>
            <p:nvPr/>
          </p:nvCxnSpPr>
          <p:spPr>
            <a:xfrm flipV="1">
              <a:off x="3296538" y="1800000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/>
            <p:cNvCxnSpPr/>
            <p:nvPr/>
          </p:nvCxnSpPr>
          <p:spPr>
            <a:xfrm flipV="1">
              <a:off x="4376538" y="2880000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 flipV="1">
              <a:off x="4376537" y="1815226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/>
            <p:cNvCxnSpPr/>
            <p:nvPr/>
          </p:nvCxnSpPr>
          <p:spPr>
            <a:xfrm flipV="1">
              <a:off x="3296537" y="2868887"/>
              <a:ext cx="4018447" cy="108000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502716" y="2882987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716" y="2898375"/>
                  <a:ext cx="70453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44268" y="4698112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268" y="4713501"/>
                  <a:ext cx="704538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32000" y="2993779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009167"/>
                  <a:ext cx="704538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[R] 17"/>
            <p:cNvCxnSpPr/>
            <p:nvPr/>
          </p:nvCxnSpPr>
          <p:spPr>
            <a:xfrm flipH="1">
              <a:off x="1136538" y="2880000"/>
              <a:ext cx="215999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/>
            <p:cNvCxnSpPr>
              <a:endCxn id="4" idx="0"/>
            </p:cNvCxnSpPr>
            <p:nvPr/>
          </p:nvCxnSpPr>
          <p:spPr>
            <a:xfrm flipV="1">
              <a:off x="3296537" y="1800000"/>
              <a:ext cx="1" cy="106888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901223" y="2759681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223" y="2775070"/>
                  <a:ext cx="704538" cy="461665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32000" y="2037696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000" y="2053085"/>
                  <a:ext cx="704538" cy="461665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724268" y="2046647"/>
                  <a:ext cx="704539" cy="4924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68" y="2062035"/>
                  <a:ext cx="704538" cy="461665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84070" y="5399204"/>
                <a:ext cx="4609276" cy="1478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sz="24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070" y="5399204"/>
                <a:ext cx="4609276" cy="1478803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2634772" y="4719873"/>
            <a:ext cx="876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Max: </a:t>
            </a:r>
            <a:endParaRPr lang="ko-KR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66352" y="5689820"/>
            <a:ext cx="1273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Average:</a:t>
            </a:r>
            <a:endParaRPr lang="ko-KR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Pooling</a:t>
            </a:r>
            <a:endParaRPr lang="en-US" altLang="ko-KR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Convolutional 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3318" y="1209955"/>
            <a:ext cx="8578655" cy="4931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>
                <a:latin typeface="Courier" charset="0"/>
                <a:ea typeface="Courier" charset="0"/>
                <a:cs typeface="Courier" charset="0"/>
              </a:rPr>
              <a:t>tf.nn.conv2d(input, filter, strides, padding</a:t>
            </a:r>
            <a:r>
              <a:rPr lang="en-US" altLang="ko-KR" sz="2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altLang="ko-KR" sz="2200" dirty="0" smtClean="0">
                <a:latin typeface="Courier" charset="0"/>
                <a:ea typeface="Courier" charset="0"/>
                <a:cs typeface="Courier" charset="0"/>
              </a:rPr>
              <a:t>…)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4-D 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Tensor with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shape 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batch, 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in_height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in_width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in_channels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4-D 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Tensor with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shape 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filter_height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filter_width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in_channels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out_channels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stride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: The stride of the sliding window for each dimension of input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padding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“SAME”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“VALID”</a:t>
            </a:r>
          </a:p>
        </p:txBody>
      </p:sp>
    </p:spTree>
    <p:extLst>
      <p:ext uri="{BB962C8B-B14F-4D97-AF65-F5344CB8AC3E}">
        <p14:creationId xmlns:p14="http://schemas.microsoft.com/office/powerpoint/2010/main" val="21274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Convolutional 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3318" y="1209955"/>
            <a:ext cx="8578655" cy="4931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>
                <a:latin typeface="Courier" charset="0"/>
                <a:ea typeface="Courier" charset="0"/>
                <a:cs typeface="Courier" charset="0"/>
              </a:rPr>
              <a:t>tf.nn.conv2d(input, filter, strides, padding</a:t>
            </a:r>
            <a:r>
              <a:rPr lang="en-US" altLang="ko-KR" sz="2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altLang="ko-KR" sz="2200" dirty="0" smtClean="0">
                <a:latin typeface="Courier" charset="0"/>
                <a:ea typeface="Courier" charset="0"/>
                <a:cs typeface="Courier" charset="0"/>
              </a:rPr>
              <a:t>…)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9521" y="1993627"/>
            <a:ext cx="1909838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graph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():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...</a:t>
            </a:r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layer1_weights 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b="1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b="1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truncated_normal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patch_size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patch_size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num_channels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out_channel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stddev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=0.1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))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layer1_biases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zeros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out_channel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]))</a:t>
            </a:r>
          </a:p>
          <a:p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...</a:t>
            </a:r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b="1" dirty="0" err="1">
                <a:solidFill>
                  <a:srgbClr val="008000"/>
                </a:solidFill>
                <a:latin typeface="Courier-Bold" charset="0"/>
              </a:rPr>
              <a:t>def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srgbClr val="0000FF"/>
                </a:solidFill>
                <a:latin typeface="Courier" charset="0"/>
              </a:rPr>
              <a:t>model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data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conv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 tf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conv2d(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data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 err="1">
                <a:solidFill>
                  <a:srgbClr val="008000"/>
                </a:solidFill>
                <a:latin typeface="Courier" charset="0"/>
              </a:rPr>
              <a:t>filter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layer1_weights,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strides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de-DE" altLang="ko-KR" b="1" dirty="0" err="1">
                <a:solidFill>
                  <a:prstClr val="black"/>
                </a:solidFill>
                <a:latin typeface="Courier" charset="0"/>
              </a:rPr>
              <a:t>padding</a:t>
            </a:r>
            <a:r>
              <a:rPr lang="de-DE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b="1" dirty="0">
                <a:solidFill>
                  <a:srgbClr val="BA2121"/>
                </a:solidFill>
                <a:latin typeface="Courier" charset="0"/>
              </a:rPr>
              <a:t>'SAME'</a:t>
            </a:r>
            <a:r>
              <a:rPr lang="de-DE" altLang="ko-KR" b="1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hidden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relu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conv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layer1_biases)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   pool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max_pool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(hidden,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ksize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], strides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], padding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srgbClr val="BA2121"/>
                </a:solidFill>
                <a:latin typeface="Courier" charset="0"/>
              </a:rPr>
              <a:t>'SAME'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   dropped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dropout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(x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pool,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keep_prob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keep_prob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...</a:t>
            </a:r>
            <a:endParaRPr lang="de-DE" altLang="ko-KR" dirty="0">
              <a:solidFill>
                <a:prstClr val="black"/>
              </a:solidFill>
              <a:latin typeface="Courier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4357" y="1749776"/>
            <a:ext cx="1117600" cy="5192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22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Convolutional 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1718" y="1198666"/>
            <a:ext cx="8714896" cy="4931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 err="1">
                <a:latin typeface="Courier" charset="0"/>
                <a:ea typeface="Courier" charset="0"/>
                <a:cs typeface="Courier" charset="0"/>
              </a:rPr>
              <a:t>tf.nn.max_pool</a:t>
            </a:r>
            <a:r>
              <a:rPr lang="en-US" altLang="ko-KR" sz="2200" dirty="0">
                <a:latin typeface="Courier" charset="0"/>
                <a:ea typeface="Courier" charset="0"/>
                <a:cs typeface="Courier" charset="0"/>
              </a:rPr>
              <a:t>(value, </a:t>
            </a:r>
            <a:r>
              <a:rPr lang="en-US" altLang="ko-KR" sz="2200" dirty="0" err="1">
                <a:latin typeface="Courier" charset="0"/>
                <a:ea typeface="Courier" charset="0"/>
                <a:cs typeface="Courier" charset="0"/>
              </a:rPr>
              <a:t>ksize</a:t>
            </a:r>
            <a:r>
              <a:rPr lang="en-US" altLang="ko-KR" sz="2200" dirty="0">
                <a:latin typeface="Courier" charset="0"/>
                <a:ea typeface="Courier" charset="0"/>
                <a:cs typeface="Courier" charset="0"/>
              </a:rPr>
              <a:t>, strides, </a:t>
            </a:r>
            <a:r>
              <a:rPr lang="en-US" altLang="ko-KR" sz="2200" dirty="0" smtClean="0">
                <a:latin typeface="Courier" charset="0"/>
                <a:ea typeface="Courier" charset="0"/>
                <a:cs typeface="Courier" charset="0"/>
              </a:rPr>
              <a:t>padding, </a:t>
            </a:r>
            <a:r>
              <a:rPr lang="is-IS" altLang="ko-KR" sz="2200" dirty="0" smtClean="0">
                <a:latin typeface="Courier" charset="0"/>
                <a:ea typeface="Courier" charset="0"/>
                <a:cs typeface="Courier" charset="0"/>
              </a:rPr>
              <a:t>…)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4-D 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Tensor with shape </a:t>
            </a: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[batch, height, width, channels]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latin typeface="Courier" charset="0"/>
                <a:ea typeface="Courier" charset="0"/>
                <a:cs typeface="Courier" charset="0"/>
              </a:rPr>
              <a:t>ksize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: The size of the window for each dimension of the input tensor</a:t>
            </a:r>
            <a:endParaRPr lang="en-US" altLang="ko-KR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Courier" charset="0"/>
                <a:ea typeface="Courier" charset="0"/>
                <a:cs typeface="Courier" charset="0"/>
              </a:rPr>
              <a:t>strides</a:t>
            </a:r>
            <a:r>
              <a:rPr lang="en-US" altLang="ko-KR" sz="2000" dirty="0">
                <a:latin typeface="Calibri" charset="0"/>
                <a:ea typeface="Calibri" charset="0"/>
                <a:cs typeface="Calibri" charset="0"/>
              </a:rPr>
              <a:t>: The stride of the sliding window for each dimension of the input 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tensor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padding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“SAME”</a:t>
            </a:r>
            <a:r>
              <a:rPr lang="en-US" altLang="ko-KR" sz="2000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en-US" altLang="ko-KR" sz="2000" dirty="0" smtClean="0">
                <a:latin typeface="Courier" charset="0"/>
                <a:ea typeface="Courier" charset="0"/>
                <a:cs typeface="Courier" charset="0"/>
              </a:rPr>
              <a:t>“VALID”</a:t>
            </a:r>
          </a:p>
        </p:txBody>
      </p:sp>
    </p:spTree>
    <p:extLst>
      <p:ext uri="{BB962C8B-B14F-4D97-AF65-F5344CB8AC3E}">
        <p14:creationId xmlns:p14="http://schemas.microsoft.com/office/powerpoint/2010/main" val="13773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Dataset: </a:t>
            </a:r>
            <a:r>
              <a:rPr lang="en-US" altLang="ko-KR" sz="3200" b="1" dirty="0" err="1" smtClean="0">
                <a:cs typeface="Arial" pitchFamily="34" charset="0"/>
              </a:rPr>
              <a:t>notMNIST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65592" y="1203202"/>
            <a:ext cx="8431022" cy="553609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Download compressed files (</a:t>
            </a:r>
            <a:r>
              <a:rPr lang="en-US" altLang="ko-KR" sz="2400" dirty="0" err="1" smtClean="0">
                <a:cs typeface="Arial" pitchFamily="34" charset="0"/>
              </a:rPr>
              <a:t>tar.gz</a:t>
            </a:r>
            <a:r>
              <a:rPr lang="en-US" altLang="ko-KR" sz="2400" dirty="0" smtClean="0">
                <a:cs typeface="Arial" pitchFamily="34" charset="0"/>
              </a:rPr>
              <a:t>)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Extract and get the dataset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err="1" smtClean="0">
                <a:cs typeface="Arial" pitchFamily="34" charset="0"/>
              </a:rPr>
              <a:t>notMNIST</a:t>
            </a:r>
            <a:r>
              <a:rPr lang="en-US" altLang="ko-KR" sz="2000" dirty="0" smtClean="0">
                <a:cs typeface="Arial" pitchFamily="34" charset="0"/>
              </a:rPr>
              <a:t>_{</a:t>
            </a:r>
            <a:r>
              <a:rPr lang="en-US" altLang="ko-KR" sz="2000" dirty="0" err="1" smtClean="0">
                <a:cs typeface="Arial" pitchFamily="34" charset="0"/>
              </a:rPr>
              <a:t>large|small</a:t>
            </a:r>
            <a:r>
              <a:rPr lang="en-US" altLang="ko-KR" sz="2000" dirty="0" smtClean="0">
                <a:cs typeface="Arial" pitchFamily="34" charset="0"/>
              </a:rPr>
              <a:t>}/{A-J}/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Each directory contains images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Save images as 3-D array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Scale the pixel values (-0.5 to 0.5)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Remove invalid images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Merge and make train/validation/test sets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Set the manageable size of each dataset</a:t>
            </a:r>
            <a:r>
              <a:rPr lang="en-US" altLang="ko-KR" sz="2400" dirty="0" smtClean="0">
                <a:cs typeface="Arial" pitchFamily="34" charset="0"/>
              </a:rPr>
              <a:t> 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000" dirty="0" smtClean="0">
                <a:cs typeface="Arial" pitchFamily="34" charset="0"/>
              </a:rPr>
              <a:t>Distribute labels uniformly (train/validation from large, test from small)</a:t>
            </a:r>
            <a:endParaRPr lang="en-US" altLang="ko-KR" sz="2400" dirty="0" smtClean="0">
              <a:cs typeface="Arial" pitchFamily="34" charset="0"/>
            </a:endParaRP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 smtClean="0">
              <a:cs typeface="Arial" pitchFamily="34" charset="0"/>
            </a:endParaRP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Convolutional 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1718" y="1198666"/>
            <a:ext cx="8714896" cy="49312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 err="1">
                <a:latin typeface="Courier" charset="0"/>
                <a:ea typeface="Courier" charset="0"/>
                <a:cs typeface="Courier" charset="0"/>
              </a:rPr>
              <a:t>tf.nn.max_pool</a:t>
            </a:r>
            <a:r>
              <a:rPr lang="en-US" altLang="ko-KR" sz="2200" dirty="0">
                <a:latin typeface="Courier" charset="0"/>
                <a:ea typeface="Courier" charset="0"/>
                <a:cs typeface="Courier" charset="0"/>
              </a:rPr>
              <a:t>(value, </a:t>
            </a:r>
            <a:r>
              <a:rPr lang="en-US" altLang="ko-KR" sz="2200" dirty="0" err="1">
                <a:latin typeface="Courier" charset="0"/>
                <a:ea typeface="Courier" charset="0"/>
                <a:cs typeface="Courier" charset="0"/>
              </a:rPr>
              <a:t>ksize</a:t>
            </a:r>
            <a:r>
              <a:rPr lang="en-US" altLang="ko-KR" sz="2200" dirty="0">
                <a:latin typeface="Courier" charset="0"/>
                <a:ea typeface="Courier" charset="0"/>
                <a:cs typeface="Courier" charset="0"/>
              </a:rPr>
              <a:t>, strides, </a:t>
            </a:r>
            <a:r>
              <a:rPr lang="en-US" altLang="ko-KR" sz="2200" dirty="0" smtClean="0">
                <a:latin typeface="Courier" charset="0"/>
                <a:ea typeface="Courier" charset="0"/>
                <a:cs typeface="Courier" charset="0"/>
              </a:rPr>
              <a:t>padding, </a:t>
            </a:r>
            <a:r>
              <a:rPr lang="is-IS" altLang="ko-KR" sz="2200" dirty="0" smtClean="0">
                <a:latin typeface="Courier" charset="0"/>
                <a:ea typeface="Courier" charset="0"/>
                <a:cs typeface="Courier" charset="0"/>
              </a:rPr>
              <a:t>…)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9521" y="1993627"/>
            <a:ext cx="1909838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graph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():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...</a:t>
            </a:r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layer1_weights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truncated_normal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patch_size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patch_size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num_channels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out_channel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stddev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=0.1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))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layer1_biases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zeros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out_channel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]))</a:t>
            </a:r>
          </a:p>
          <a:p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...</a:t>
            </a:r>
            <a:endParaRPr lang="de-DE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b="1" dirty="0" err="1">
                <a:solidFill>
                  <a:srgbClr val="008000"/>
                </a:solidFill>
                <a:latin typeface="Courier-Bold" charset="0"/>
              </a:rPr>
              <a:t>def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srgbClr val="0000FF"/>
                </a:solidFill>
                <a:latin typeface="Courier" charset="0"/>
              </a:rPr>
              <a:t>model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data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conv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tf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conv2d(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data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 err="1">
                <a:solidFill>
                  <a:srgbClr val="008000"/>
                </a:solidFill>
                <a:latin typeface="Courier" charset="0"/>
              </a:rPr>
              <a:t>filter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layer1_weights,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strides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padding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srgbClr val="BA2121"/>
                </a:solidFill>
                <a:latin typeface="Courier" charset="0"/>
              </a:rPr>
              <a:t>'SAME'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hidden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de-DE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relu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de-DE" altLang="ko-KR" dirty="0" err="1">
                <a:solidFill>
                  <a:prstClr val="black"/>
                </a:solidFill>
                <a:latin typeface="Courier" charset="0"/>
              </a:rPr>
              <a:t>conv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layer1_biases)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pool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b="1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b="1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altLang="ko-KR" b="1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b="1" dirty="0" err="1">
                <a:solidFill>
                  <a:prstClr val="black"/>
                </a:solidFill>
                <a:latin typeface="Courier" charset="0"/>
              </a:rPr>
              <a:t>max_pool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(hidden, </a:t>
            </a:r>
            <a:r>
              <a:rPr lang="en-US" altLang="ko-KR" b="1" dirty="0" err="1">
                <a:solidFill>
                  <a:prstClr val="black"/>
                </a:solidFill>
                <a:latin typeface="Courier" charset="0"/>
              </a:rPr>
              <a:t>ksize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], strides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2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1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], padding</a:t>
            </a:r>
            <a:r>
              <a:rPr lang="en-US" altLang="ko-KR" b="1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b="1" dirty="0">
                <a:solidFill>
                  <a:srgbClr val="BA2121"/>
                </a:solidFill>
                <a:latin typeface="Courier" charset="0"/>
              </a:rPr>
              <a:t>'SAME'</a:t>
            </a:r>
            <a:r>
              <a:rPr lang="en-US" altLang="ko-KR" b="1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   dropped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dropout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(x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pool,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keep_prob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keep_prob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de-DE" altLang="ko-KR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...</a:t>
            </a:r>
            <a:endParaRPr lang="de-DE" altLang="ko-KR" dirty="0">
              <a:solidFill>
                <a:prstClr val="black"/>
              </a:solidFill>
              <a:latin typeface="Courier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4357" y="1749776"/>
            <a:ext cx="1117600" cy="5192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1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Convolutional Neural Network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5_cnn.ipynb</a:t>
            </a:r>
          </a:p>
        </p:txBody>
      </p:sp>
    </p:spTree>
    <p:extLst>
      <p:ext uri="{BB962C8B-B14F-4D97-AF65-F5344CB8AC3E}">
        <p14:creationId xmlns:p14="http://schemas.microsoft.com/office/powerpoint/2010/main" val="100588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smtClean="0">
                <a:cs typeface="Arial" pitchFamily="34" charset="0"/>
              </a:rPr>
              <a:t>Saving and Restoring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Saving and Restoring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1718" y="1198666"/>
            <a:ext cx="8714896" cy="22907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The easiest way to save and restore a model is to use a </a:t>
            </a:r>
            <a:r>
              <a:rPr lang="en-US" altLang="ko-KR" sz="2400" dirty="0" err="1">
                <a:latin typeface="Courier" charset="0"/>
                <a:ea typeface="Courier" charset="0"/>
                <a:cs typeface="Courier" charset="0"/>
              </a:rPr>
              <a:t>tf.train.Saver</a:t>
            </a:r>
            <a:r>
              <a:rPr lang="en-US" altLang="ko-KR" sz="2400" dirty="0"/>
              <a:t> object. The constructor adds </a:t>
            </a:r>
            <a:r>
              <a:rPr lang="en-US" altLang="ko-KR" sz="2400" dirty="0">
                <a:latin typeface="Courier" charset="0"/>
                <a:ea typeface="Courier" charset="0"/>
                <a:cs typeface="Courier" charset="0"/>
              </a:rPr>
              <a:t>save</a:t>
            </a:r>
            <a:r>
              <a:rPr lang="en-US" altLang="ko-KR" sz="2400" dirty="0"/>
              <a:t> and </a:t>
            </a:r>
            <a:r>
              <a:rPr lang="en-US" altLang="ko-KR" sz="2400" dirty="0">
                <a:latin typeface="Courier" charset="0"/>
                <a:ea typeface="Courier" charset="0"/>
                <a:cs typeface="Courier" charset="0"/>
              </a:rPr>
              <a:t>restore</a:t>
            </a:r>
            <a:r>
              <a:rPr lang="en-US" altLang="ko-KR" sz="2400" dirty="0"/>
              <a:t> ops to the graph for all, or a specified list, of the variables in the graph</a:t>
            </a:r>
            <a:r>
              <a:rPr lang="en-US" altLang="ko-KR" sz="2400" dirty="0" smtClean="0"/>
              <a:t>.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Saving</a:t>
            </a:r>
            <a:endParaRPr lang="is-IS" altLang="ko-KR" sz="22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5645" y="4179779"/>
            <a:ext cx="1909838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graph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():</a:t>
            </a:r>
          </a:p>
          <a:p>
            <a:r>
              <a:rPr lang="de-DE" altLang="ko-KR" dirty="0">
                <a:solidFill>
                  <a:srgbClr val="666666"/>
                </a:solidFill>
                <a:latin typeface="Courier" charset="0"/>
              </a:rPr>
              <a:t> </a:t>
            </a:r>
            <a:r>
              <a:rPr lang="de-DE" altLang="ko-KR" dirty="0" smtClean="0">
                <a:solidFill>
                  <a:srgbClr val="666666"/>
                </a:solidFill>
                <a:latin typeface="Courier" charset="0"/>
              </a:rPr>
              <a:t> ...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saver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Saver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()</a:t>
            </a:r>
          </a:p>
          <a:p>
            <a:endParaRPr lang="en-US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graph) </a:t>
            </a:r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as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session:</a:t>
            </a:r>
          </a:p>
          <a:p>
            <a:r>
              <a:rPr lang="de-DE" altLang="ko-KR" dirty="0" smtClean="0">
                <a:solidFill>
                  <a:srgbClr val="666666"/>
                </a:solidFill>
                <a:latin typeface="Courier" charset="0"/>
              </a:rPr>
              <a:t>  ...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saver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save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(session,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ckpt_path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global_step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step</a:t>
            </a:r>
            <a:r>
              <a:rPr lang="en-US" altLang="ko-KR" dirty="0" smtClean="0">
                <a:solidFill>
                  <a:prstClr val="black"/>
                </a:solidFill>
                <a:latin typeface="Courier" charset="0"/>
              </a:rPr>
              <a:t>)</a:t>
            </a:r>
            <a:endParaRPr lang="en-US" altLang="ko-KR" dirty="0">
              <a:solidFill>
                <a:prstClr val="black"/>
              </a:solidFill>
              <a:latin typeface="Courier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4357" y="3037490"/>
            <a:ext cx="1117600" cy="3905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6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Saving and Restoring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1718" y="1198666"/>
            <a:ext cx="8714896" cy="22907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The easiest way to save and restore a model is to use a </a:t>
            </a:r>
            <a:r>
              <a:rPr lang="en-US" altLang="ko-KR" sz="2400" dirty="0" err="1">
                <a:latin typeface="Courier" charset="0"/>
                <a:ea typeface="Courier" charset="0"/>
                <a:cs typeface="Courier" charset="0"/>
              </a:rPr>
              <a:t>tf.train.Saver</a:t>
            </a:r>
            <a:r>
              <a:rPr lang="en-US" altLang="ko-KR" sz="2400" dirty="0"/>
              <a:t> object. The constructor adds </a:t>
            </a:r>
            <a:r>
              <a:rPr lang="en-US" altLang="ko-KR" sz="2400" dirty="0">
                <a:latin typeface="Courier" charset="0"/>
                <a:ea typeface="Courier" charset="0"/>
                <a:cs typeface="Courier" charset="0"/>
              </a:rPr>
              <a:t>save</a:t>
            </a:r>
            <a:r>
              <a:rPr lang="en-US" altLang="ko-KR" sz="2400" dirty="0"/>
              <a:t> and </a:t>
            </a:r>
            <a:r>
              <a:rPr lang="en-US" altLang="ko-KR" sz="2400" dirty="0">
                <a:latin typeface="Courier" charset="0"/>
                <a:ea typeface="Courier" charset="0"/>
                <a:cs typeface="Courier" charset="0"/>
              </a:rPr>
              <a:t>restore</a:t>
            </a:r>
            <a:r>
              <a:rPr lang="en-US" altLang="ko-KR" sz="2400" dirty="0"/>
              <a:t> ops to the graph for all, or a specified list, of the variables in the graph</a:t>
            </a:r>
            <a:r>
              <a:rPr lang="en-US" altLang="ko-KR" sz="2400" dirty="0" smtClean="0"/>
              <a:t>.</a:t>
            </a: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Calibri" charset="0"/>
                <a:ea typeface="Calibri" charset="0"/>
                <a:cs typeface="Calibri" charset="0"/>
              </a:rPr>
              <a:t>Restoring</a:t>
            </a:r>
            <a:endParaRPr lang="is-IS" altLang="ko-KR" sz="22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5645" y="4179779"/>
            <a:ext cx="1909838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graph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():</a:t>
            </a:r>
          </a:p>
          <a:p>
            <a:r>
              <a:rPr lang="de-DE" altLang="ko-KR" dirty="0" smtClean="0">
                <a:solidFill>
                  <a:srgbClr val="666666"/>
                </a:solidFill>
                <a:latin typeface="Courier" charset="0"/>
              </a:rPr>
              <a:t>  ...</a:t>
            </a:r>
            <a:r>
              <a:rPr lang="mr-IN" altLang="ko-KR" dirty="0" smtClean="0">
                <a:solidFill>
                  <a:prstClr val="black"/>
                </a:solidFill>
                <a:latin typeface="Courier" charset="0"/>
              </a:rPr>
              <a:t>  </a:t>
            </a:r>
            <a:endParaRPr lang="mr-IN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 saver 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Saver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()</a:t>
            </a:r>
          </a:p>
          <a:p>
            <a:endParaRPr lang="en-US" altLang="ko-KR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altLang="ko-KR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graph) </a:t>
            </a:r>
            <a:r>
              <a:rPr lang="en-US" altLang="ko-KR" b="1" dirty="0">
                <a:solidFill>
                  <a:srgbClr val="008000"/>
                </a:solidFill>
                <a:latin typeface="Courier-Bold" charset="0"/>
              </a:rPr>
              <a:t>as</a:t>
            </a:r>
            <a:r>
              <a:rPr lang="en-US" altLang="ko-KR" dirty="0">
                <a:solidFill>
                  <a:prstClr val="black"/>
                </a:solidFill>
                <a:latin typeface="Courier" charset="0"/>
              </a:rPr>
              <a:t> session:</a:t>
            </a:r>
          </a:p>
          <a:p>
            <a:r>
              <a:rPr lang="de-DE" altLang="ko-KR" dirty="0" smtClean="0">
                <a:solidFill>
                  <a:srgbClr val="666666"/>
                </a:solidFill>
                <a:latin typeface="Courier" charset="0"/>
              </a:rPr>
              <a:t>  ...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Courier" charset="0"/>
              </a:rPr>
              <a:t>saver</a:t>
            </a:r>
            <a:r>
              <a:rPr lang="en-US" altLang="ko-KR" dirty="0" err="1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dirty="0" err="1" smtClean="0">
                <a:solidFill>
                  <a:prstClr val="black"/>
                </a:solidFill>
                <a:latin typeface="Courier" charset="0"/>
              </a:rPr>
              <a:t>restore</a:t>
            </a:r>
            <a:r>
              <a:rPr lang="en-US" altLang="ko-KR" dirty="0" smtClean="0">
                <a:solidFill>
                  <a:prstClr val="black"/>
                </a:solidFill>
                <a:latin typeface="Courier" charset="0"/>
              </a:rPr>
              <a:t>(session, </a:t>
            </a:r>
            <a:r>
              <a:rPr lang="en-US" altLang="ko-KR" dirty="0" err="1" smtClean="0">
                <a:solidFill>
                  <a:prstClr val="black"/>
                </a:solidFill>
                <a:latin typeface="Courier" charset="0"/>
              </a:rPr>
              <a:t>ckpt_path</a:t>
            </a:r>
            <a:r>
              <a:rPr lang="en-US" altLang="ko-KR" dirty="0" smtClean="0">
                <a:solidFill>
                  <a:prstClr val="black"/>
                </a:solidFill>
                <a:latin typeface="Courier" charset="0"/>
              </a:rPr>
              <a:t>)</a:t>
            </a:r>
            <a:endParaRPr lang="en-US" altLang="ko-KR" dirty="0">
              <a:solidFill>
                <a:prstClr val="black"/>
              </a:solidFill>
              <a:latin typeface="Courier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4357" y="3037490"/>
            <a:ext cx="1117600" cy="3905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9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Saving and Restoring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6_save_restore.ipynb</a:t>
            </a:r>
          </a:p>
        </p:txBody>
      </p:sp>
    </p:spTree>
    <p:extLst>
      <p:ext uri="{BB962C8B-B14F-4D97-AF65-F5344CB8AC3E}">
        <p14:creationId xmlns:p14="http://schemas.microsoft.com/office/powerpoint/2010/main" val="79346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Reference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53323" y="1360564"/>
            <a:ext cx="8093123" cy="50628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err="1" smtClean="0">
                <a:cs typeface="Arial" pitchFamily="34" charset="0"/>
              </a:rPr>
              <a:t>TensorFlow</a:t>
            </a:r>
            <a:r>
              <a:rPr lang="en-US" altLang="ko-KR" sz="2400" dirty="0" smtClean="0">
                <a:cs typeface="Arial" pitchFamily="34" charset="0"/>
              </a:rPr>
              <a:t> official </a:t>
            </a:r>
            <a:r>
              <a:rPr lang="en-US" altLang="ko-KR" sz="2400" dirty="0">
                <a:cs typeface="Arial" pitchFamily="34" charset="0"/>
              </a:rPr>
              <a:t>w</a:t>
            </a:r>
            <a:r>
              <a:rPr lang="en-US" altLang="ko-KR" sz="2400" dirty="0" smtClean="0">
                <a:cs typeface="Arial" pitchFamily="34" charset="0"/>
              </a:rPr>
              <a:t>ebpage</a:t>
            </a:r>
            <a:br>
              <a:rPr lang="en-US" altLang="ko-KR" sz="2400" dirty="0" smtClean="0">
                <a:cs typeface="Arial" pitchFamily="34" charset="0"/>
              </a:rPr>
            </a:br>
            <a:r>
              <a:rPr lang="en-US" altLang="ko-KR" sz="2400" dirty="0" smtClean="0">
                <a:cs typeface="Arial" pitchFamily="34" charset="0"/>
                <a:hlinkClick r:id="rId3"/>
              </a:rPr>
              <a:t>https</a:t>
            </a:r>
            <a:r>
              <a:rPr lang="en-US" altLang="ko-KR" sz="2400" dirty="0">
                <a:cs typeface="Arial" pitchFamily="34" charset="0"/>
                <a:hlinkClick r:id="rId3"/>
              </a:rPr>
              <a:t>://www.tensorflow.org</a:t>
            </a:r>
            <a:r>
              <a:rPr lang="en-US" altLang="ko-KR" sz="2400" dirty="0" smtClean="0">
                <a:cs typeface="Arial" pitchFamily="34" charset="0"/>
                <a:hlinkClick r:id="rId3"/>
              </a:rPr>
              <a:t>/</a:t>
            </a:r>
            <a:endParaRPr lang="en-US" altLang="ko-KR" sz="24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Stanford CS </a:t>
            </a:r>
            <a:r>
              <a:rPr lang="en-US" altLang="ko-KR" sz="2400" dirty="0" smtClean="0">
                <a:cs typeface="Arial" pitchFamily="34" charset="0"/>
              </a:rPr>
              <a:t>class - </a:t>
            </a:r>
            <a:r>
              <a:rPr lang="en-US" altLang="ko-KR" sz="2400" dirty="0">
                <a:cs typeface="Arial" pitchFamily="34" charset="0"/>
              </a:rPr>
              <a:t>CS231n </a:t>
            </a:r>
            <a:r>
              <a:rPr lang="en-US" altLang="ko-KR" sz="2400" dirty="0" smtClean="0">
                <a:cs typeface="Arial" pitchFamily="34" charset="0"/>
              </a:rPr>
              <a:t/>
            </a:r>
            <a:br>
              <a:rPr lang="en-US" altLang="ko-KR" sz="2400" dirty="0" smtClean="0">
                <a:cs typeface="Arial" pitchFamily="34" charset="0"/>
              </a:rPr>
            </a:br>
            <a:r>
              <a:rPr lang="en-US" altLang="ko-KR" sz="2400" dirty="0" smtClean="0">
                <a:cs typeface="Arial" pitchFamily="34" charset="0"/>
                <a:hlinkClick r:id="rId4"/>
              </a:rPr>
              <a:t>http</a:t>
            </a:r>
            <a:r>
              <a:rPr lang="en-US" altLang="ko-KR" sz="2400" dirty="0">
                <a:cs typeface="Arial" pitchFamily="34" charset="0"/>
                <a:hlinkClick r:id="rId4"/>
              </a:rPr>
              <a:t>://</a:t>
            </a:r>
            <a:r>
              <a:rPr lang="en-US" altLang="ko-KR" sz="2400" dirty="0" smtClean="0">
                <a:cs typeface="Arial" pitchFamily="34" charset="0"/>
                <a:hlinkClick r:id="rId4"/>
              </a:rPr>
              <a:t>cs231n.github.io/</a:t>
            </a:r>
            <a:endParaRPr lang="en-US" altLang="ko-KR" sz="24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err="1" smtClean="0">
                <a:cs typeface="Arial" pitchFamily="34" charset="0"/>
              </a:rPr>
              <a:t>Udacity</a:t>
            </a:r>
            <a:r>
              <a:rPr lang="en-US" altLang="ko-KR" sz="2400" dirty="0">
                <a:cs typeface="Arial" pitchFamily="34" charset="0"/>
              </a:rPr>
              <a:t> -</a:t>
            </a:r>
            <a:r>
              <a:rPr lang="en-US" altLang="ko-KR" sz="2400" dirty="0" smtClean="0">
                <a:cs typeface="Arial" pitchFamily="34" charset="0"/>
              </a:rPr>
              <a:t> </a:t>
            </a:r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dirty="0" smtClean="0">
                <a:cs typeface="Arial" pitchFamily="34" charset="0"/>
              </a:rPr>
              <a:t>eep learning course</a:t>
            </a:r>
            <a:r>
              <a:rPr lang="en-US" altLang="ko-KR" sz="2400" dirty="0" smtClean="0">
                <a:cs typeface="Arial" pitchFamily="34" charset="0"/>
                <a:hlinkClick r:id="rId5"/>
              </a:rPr>
              <a:t/>
            </a:r>
            <a:br>
              <a:rPr lang="en-US" altLang="ko-KR" sz="2400" dirty="0" smtClean="0">
                <a:cs typeface="Arial" pitchFamily="34" charset="0"/>
                <a:hlinkClick r:id="rId5"/>
              </a:rPr>
            </a:br>
            <a:r>
              <a:rPr lang="en-US" altLang="ko-KR" sz="2400" dirty="0" smtClean="0">
                <a:cs typeface="Arial" pitchFamily="34" charset="0"/>
                <a:hlinkClick r:id="rId5"/>
              </a:rPr>
              <a:t>https</a:t>
            </a:r>
            <a:r>
              <a:rPr lang="en-US" altLang="ko-KR" sz="2400" dirty="0">
                <a:cs typeface="Arial" pitchFamily="34" charset="0"/>
                <a:hlinkClick r:id="rId5"/>
              </a:rPr>
              <a:t>://www.udacity.com/course/deep-learning--</a:t>
            </a:r>
            <a:r>
              <a:rPr lang="en-US" altLang="ko-KR" sz="2400" dirty="0" smtClean="0">
                <a:cs typeface="Arial" pitchFamily="34" charset="0"/>
                <a:hlinkClick r:id="rId5"/>
              </a:rPr>
              <a:t>ud730</a:t>
            </a:r>
            <a:endParaRPr lang="en-US" altLang="ko-KR" sz="24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 smtClean="0">
              <a:cs typeface="Arial" pitchFamily="34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2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9600" b="1" dirty="0" smtClean="0">
                <a:cs typeface="Arial" pitchFamily="34" charset="0"/>
              </a:rPr>
              <a:t>Q &amp; A</a:t>
            </a:r>
          </a:p>
          <a:p>
            <a:pPr marL="257175" indent="-257175"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4800" b="1" dirty="0" smtClean="0">
                <a:cs typeface="Arial" pitchFamily="34" charset="0"/>
              </a:rPr>
              <a:t>Thank You!</a:t>
            </a:r>
            <a:endParaRPr lang="en-US" altLang="ko-KR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0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smtClean="0">
                <a:cs typeface="Arial" pitchFamily="34" charset="0"/>
              </a:rPr>
              <a:t>Dataset: </a:t>
            </a:r>
            <a:r>
              <a:rPr lang="en-US" altLang="ko-KR" sz="3200" b="1" dirty="0" err="1" smtClean="0">
                <a:cs typeface="Arial" pitchFamily="34" charset="0"/>
              </a:rPr>
              <a:t>notMNIST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74455" y="2506746"/>
            <a:ext cx="8431022" cy="188463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000" dirty="0" smtClean="0">
                <a:cs typeface="Arial" pitchFamily="34" charset="0"/>
              </a:rPr>
              <a:t>Let’s check the code.</a:t>
            </a:r>
          </a:p>
          <a:p>
            <a:pPr algn="ctr" latinLnBrk="0">
              <a:lnSpc>
                <a:spcPct val="114000"/>
              </a:lnSpc>
              <a:spcBef>
                <a:spcPct val="20000"/>
              </a:spcBef>
              <a:defRPr/>
            </a:pPr>
            <a:r>
              <a:rPr lang="en-US" altLang="ko-KR" sz="4400" b="1" dirty="0" smtClean="0">
                <a:cs typeface="Arial" pitchFamily="34" charset="0"/>
              </a:rPr>
              <a:t>1_dataprocess.ipynb</a:t>
            </a:r>
          </a:p>
        </p:txBody>
      </p:sp>
    </p:spTree>
    <p:extLst>
      <p:ext uri="{BB962C8B-B14F-4D97-AF65-F5344CB8AC3E}">
        <p14:creationId xmlns:p14="http://schemas.microsoft.com/office/powerpoint/2010/main" val="20344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4800" b="1" dirty="0" err="1">
                <a:cs typeface="Arial" pitchFamily="34" charset="0"/>
              </a:rPr>
              <a:t>TensorFlow</a:t>
            </a:r>
            <a:r>
              <a:rPr lang="en-US" altLang="ko-KR" sz="4800" b="1" dirty="0">
                <a:cs typeface="Arial" pitchFamily="34" charset="0"/>
              </a:rPr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6940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 err="1" smtClean="0">
                <a:cs typeface="Arial" pitchFamily="34" charset="0"/>
              </a:rPr>
              <a:t>TensorFlow</a:t>
            </a:r>
            <a:r>
              <a:rPr lang="en-US" altLang="ko-KR" sz="3200" b="1" dirty="0" smtClean="0">
                <a:cs typeface="Arial" pitchFamily="34" charset="0"/>
              </a:rPr>
              <a:t> Basics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52860" y="1220088"/>
            <a:ext cx="8589806" cy="30062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Graph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/>
              <a:t>A </a:t>
            </a:r>
            <a:r>
              <a:rPr lang="en-US" altLang="ko-KR" sz="2200" dirty="0" err="1"/>
              <a:t>TensorFlow</a:t>
            </a:r>
            <a:r>
              <a:rPr lang="en-US" altLang="ko-KR" sz="2200" dirty="0"/>
              <a:t> computation, represented as a dataflow </a:t>
            </a:r>
            <a:r>
              <a:rPr lang="en-US" altLang="ko-KR" sz="2200" dirty="0" smtClean="0"/>
              <a:t>graph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 smtClean="0"/>
              <a:t>Contains </a:t>
            </a:r>
            <a:r>
              <a:rPr lang="en-US" altLang="ko-KR" sz="2200" dirty="0"/>
              <a:t>a set of Operation </a:t>
            </a:r>
            <a:r>
              <a:rPr lang="en-US" altLang="ko-KR" sz="2200" dirty="0" smtClean="0"/>
              <a:t>and </a:t>
            </a:r>
            <a:r>
              <a:rPr lang="en-US" altLang="ko-KR" sz="2200" dirty="0"/>
              <a:t>Tensor </a:t>
            </a:r>
            <a:r>
              <a:rPr lang="en-US" altLang="ko-KR" sz="2200" dirty="0" smtClean="0"/>
              <a:t>objects.</a:t>
            </a:r>
          </a:p>
          <a:p>
            <a:pPr marL="457200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 smtClean="0">
                <a:cs typeface="Arial" pitchFamily="34" charset="0"/>
              </a:rPr>
              <a:t>Session</a:t>
            </a:r>
          </a:p>
          <a:p>
            <a:pPr marL="914400" lvl="1" indent="-457200" latinLnBrk="0">
              <a:lnSpc>
                <a:spcPct val="114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/>
              <a:t>E</a:t>
            </a:r>
            <a:r>
              <a:rPr lang="en-US" altLang="ko-KR" sz="2200" dirty="0" smtClean="0"/>
              <a:t>ncapsulates </a:t>
            </a:r>
            <a:r>
              <a:rPr lang="en-US" altLang="ko-KR" sz="2200" dirty="0"/>
              <a:t>the environment in which Operation objects are executed, and Tensor objects are </a:t>
            </a:r>
            <a:r>
              <a:rPr lang="en-US" altLang="ko-KR" sz="2200" dirty="0" smtClean="0"/>
              <a:t>evaluated.</a:t>
            </a:r>
            <a:endParaRPr lang="en-US" altLang="ko-KR" sz="2200" dirty="0" smtClean="0"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9411" y="4341957"/>
            <a:ext cx="7203688" cy="2197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g 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Graph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()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g</a:t>
            </a:r>
            <a:r>
              <a:rPr lang="en-US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():</a:t>
            </a:r>
          </a:p>
          <a:p>
            <a:pPr>
              <a:lnSpc>
                <a:spcPct val="114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altLang="ko-KR" sz="2000" i="1" dirty="0">
                <a:solidFill>
                  <a:srgbClr val="408080"/>
                </a:solidFill>
                <a:latin typeface="Courier-Oblique" charset="0"/>
              </a:rPr>
              <a:t># Define operations and tensors in `g`</a:t>
            </a:r>
            <a:endParaRPr lang="en-US" altLang="ko-KR" sz="2000" dirty="0">
              <a:solidFill>
                <a:prstClr val="black"/>
              </a:solidFill>
              <a:latin typeface="Courier" charset="0"/>
            </a:endParaRPr>
          </a:p>
          <a:p>
            <a:pPr>
              <a:lnSpc>
                <a:spcPct val="114000"/>
              </a:lnSpc>
            </a:pPr>
            <a:endParaRPr lang="en-US" altLang="ko-KR" sz="2000" dirty="0">
              <a:solidFill>
                <a:prstClr val="black"/>
              </a:solidFill>
              <a:latin typeface="Courier" charset="0"/>
            </a:endParaRP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008000"/>
                </a:solidFill>
                <a:latin typeface="Courier-Bold" charset="0"/>
              </a:rPr>
              <a:t>with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altLang="ko-KR" sz="20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g) </a:t>
            </a:r>
            <a:r>
              <a:rPr lang="en-US" altLang="ko-KR" sz="2000" b="1" dirty="0">
                <a:solidFill>
                  <a:srgbClr val="008000"/>
                </a:solidFill>
                <a:latin typeface="Courier-Bold" charset="0"/>
              </a:rPr>
              <a:t>as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altLang="ko-KR" sz="2000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pPr>
              <a:lnSpc>
                <a:spcPct val="114000"/>
              </a:lnSpc>
            </a:pPr>
            <a:r>
              <a:rPr lang="it-IT" altLang="ko-KR" sz="2000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it-IT" altLang="ko-KR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it-IT" altLang="ko-KR" sz="20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t-IT" altLang="ko-KR" sz="2000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it-IT" altLang="ko-KR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it-IT" altLang="ko-KR" sz="2000" dirty="0">
                <a:solidFill>
                  <a:srgbClr val="666666"/>
                </a:solidFill>
                <a:latin typeface="Courier" charset="0"/>
              </a:rPr>
              <a:t>...</a:t>
            </a:r>
            <a:r>
              <a:rPr lang="it-IT" altLang="ko-KR" sz="2000" dirty="0">
                <a:solidFill>
                  <a:prstClr val="black"/>
                </a:solidFill>
                <a:latin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49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15647</TotalTime>
  <Words>3533</Words>
  <Application>Microsoft Office PowerPoint</Application>
  <PresentationFormat>화면 슬라이드 쇼(4:3)</PresentationFormat>
  <Paragraphs>718</Paragraphs>
  <Slides>67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Courier</vt:lpstr>
      <vt:lpstr>Courier-Bold</vt:lpstr>
      <vt:lpstr>Courier-Oblique</vt:lpstr>
      <vt:lpstr>맑은 고딕</vt:lpstr>
      <vt:lpstr>Arial</vt:lpstr>
      <vt:lpstr>Calibri</vt:lpstr>
      <vt:lpstr>Calibri Light</vt:lpstr>
      <vt:lpstr>Cambria Math</vt:lpstr>
      <vt:lpstr>Mangal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chunseong Park</cp:lastModifiedBy>
  <cp:revision>591</cp:revision>
  <cp:lastPrinted>2017-02-13T01:14:55Z</cp:lastPrinted>
  <dcterms:created xsi:type="dcterms:W3CDTF">2015-11-30T12:33:18Z</dcterms:created>
  <dcterms:modified xsi:type="dcterms:W3CDTF">2017-05-12T04:39:32Z</dcterms:modified>
</cp:coreProperties>
</file>